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290" r:id="rId4"/>
    <p:sldId id="286" r:id="rId5"/>
    <p:sldId id="280" r:id="rId6"/>
    <p:sldId id="298" r:id="rId7"/>
    <p:sldId id="295" r:id="rId8"/>
    <p:sldId id="294" r:id="rId9"/>
    <p:sldId id="269" r:id="rId1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88518"/>
    <a:srgbClr val="007E7B"/>
    <a:srgbClr val="007A77"/>
    <a:srgbClr val="006A68"/>
    <a:srgbClr val="006666"/>
    <a:srgbClr val="FDF1E7"/>
    <a:srgbClr val="FDEADB"/>
    <a:srgbClr val="FCE0C8"/>
    <a:srgbClr val="FCD8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52" autoAdjust="0"/>
    <p:restoredTop sz="99525" autoAdjust="0"/>
  </p:normalViewPr>
  <p:slideViewPr>
    <p:cSldViewPr>
      <p:cViewPr>
        <p:scale>
          <a:sx n="106" d="100"/>
          <a:sy n="106" d="100"/>
        </p:scale>
        <p:origin x="-70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6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A4E76397-1C4E-4850-9ED3-908C22B184F5}" type="datetimeFigureOut">
              <a:rPr kumimoji="1" lang="ja-JP" altLang="en-US" smtClean="0"/>
              <a:pPr/>
              <a:t>2014/2/21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F406F2A0-502B-4394-BA4C-D15F9E9742E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5153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6F2A0-502B-4394-BA4C-D15F9E9742E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9637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6F2A0-502B-4394-BA4C-D15F9E9742E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2756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無題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46"/>
            <a:ext cx="9144000" cy="6858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318BCB"/>
              </a:clrFrom>
              <a:clrTo>
                <a:srgbClr val="318B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516" y="484211"/>
            <a:ext cx="2078819" cy="72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469776" y="2130425"/>
            <a:ext cx="7772400" cy="14700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明朝B" pitchFamily="18" charset="-128"/>
                <a:ea typeface="HGP明朝B" pitchFamily="18" charset="-128"/>
                <a:cs typeface="+mj-cs"/>
              </a:rPr>
              <a:t>タイトルを入力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4BCF-1CBB-46CE-B4FD-F96CC70FC1D9}" type="datetimeFigureOut">
              <a:rPr kumimoji="1" lang="ja-JP" altLang="en-US" smtClean="0"/>
              <a:pPr/>
              <a:t>2014/2/21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FA270-95AF-40E4-AD92-79057CF0F6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サブタイトル 2"/>
          <p:cNvSpPr>
            <a:spLocks noGrp="1"/>
          </p:cNvSpPr>
          <p:nvPr userDrawn="1">
            <p:ph type="subTitle" idx="4294967295"/>
          </p:nvPr>
        </p:nvSpPr>
        <p:spPr>
          <a:xfrm>
            <a:off x="467544" y="5661248"/>
            <a:ext cx="7992888" cy="64807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kumimoji="1" lang="ja-JP" altLang="en-US" sz="140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マスター サブタイトルの書式設定</a:t>
            </a:r>
            <a:endParaRPr kumimoji="1" lang="ja-JP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66124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29600" cy="72008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kumimoji="1" lang="en-US" altLang="ja-JP" dirty="0" smtClean="0"/>
              <a:t>CHAPTER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67400" y="6151236"/>
            <a:ext cx="936104" cy="158084"/>
          </a:xfrm>
        </p:spPr>
        <p:txBody>
          <a:bodyPr/>
          <a:lstStyle>
            <a:lvl1pPr>
              <a:defRPr sz="1000"/>
            </a:lvl1pPr>
          </a:lstStyle>
          <a:p>
            <a:fld id="{360E4BCF-1CBB-46CE-B4FD-F96CC70FC1D9}" type="datetimeFigureOut">
              <a:rPr lang="ja-JP" altLang="en-US" smtClean="0"/>
              <a:pPr/>
              <a:t>2014/2/21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140326"/>
            <a:ext cx="2133600" cy="168994"/>
          </a:xfrm>
        </p:spPr>
        <p:txBody>
          <a:bodyPr/>
          <a:lstStyle>
            <a:lvl1pPr>
              <a:defRPr sz="1000"/>
            </a:lvl1pPr>
          </a:lstStyle>
          <a:p>
            <a:fld id="{9DDFA270-95AF-40E4-AD92-79057CF0F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93329"/>
            <a:ext cx="2088232" cy="34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06" y="6517367"/>
            <a:ext cx="2024124" cy="14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042792" cy="562074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kumimoji="1" lang="en-US" altLang="ja-JP" dirty="0" smtClean="0"/>
              <a:t>CHAPTER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 hasCustomPrompt="1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タイトル１</a:t>
            </a:r>
            <a:endParaRPr kumimoji="1" lang="en-US" altLang="ja-JP" dirty="0" smtClean="0"/>
          </a:p>
          <a:p>
            <a:pPr lvl="0"/>
            <a:r>
              <a:rPr kumimoji="1" lang="ja-JP" altLang="en-US" dirty="0" smtClean="0"/>
              <a:t>タイトル２</a:t>
            </a:r>
            <a:endParaRPr kumimoji="1" lang="en-US" altLang="ja-JP" dirty="0" smtClean="0"/>
          </a:p>
          <a:p>
            <a:pPr lvl="0"/>
            <a:r>
              <a:rPr kumimoji="1" lang="ja-JP" altLang="en-US" dirty="0" smtClean="0"/>
              <a:t>タイトル３</a:t>
            </a:r>
            <a:endParaRPr kumimoji="1" lang="en-US" altLang="ja-JP" dirty="0" smtClean="0"/>
          </a:p>
          <a:p>
            <a:pPr lvl="0"/>
            <a:endParaRPr kumimoji="1" lang="en-US" altLang="ja-JP" dirty="0" smtClean="0"/>
          </a:p>
          <a:p>
            <a:pPr lvl="0"/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360E4BCF-1CBB-46CE-B4FD-F96CC70FC1D9}" type="datetimeFigureOut">
              <a:rPr lang="ja-JP" altLang="en-US" smtClean="0"/>
              <a:pPr/>
              <a:t>2014/2/21</a:t>
            </a:fld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9DDFA270-95AF-40E4-AD92-79057CF0F6A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93329"/>
            <a:ext cx="2088232" cy="34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06" y="6517367"/>
            <a:ext cx="2024124" cy="14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360E4BCF-1CBB-46CE-B4FD-F96CC70FC1D9}" type="datetimeFigureOut">
              <a:rPr lang="ja-JP" altLang="en-US" smtClean="0"/>
              <a:pPr/>
              <a:t>2014/2/21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9DDFA270-95AF-40E4-AD92-79057CF0F6A2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93329"/>
            <a:ext cx="2088232" cy="34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306" y="6517367"/>
            <a:ext cx="2024124" cy="14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4BCF-1CBB-46CE-B4FD-F96CC70FC1D9}" type="datetimeFigureOut">
              <a:rPr kumimoji="1" lang="ja-JP" altLang="en-US" smtClean="0"/>
              <a:pPr/>
              <a:t>2014/2/21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FA270-95AF-40E4-AD92-79057CF0F6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5444" y="1811906"/>
            <a:ext cx="8856984" cy="1442591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アセアン横断型グローバル課題</a:t>
            </a:r>
            <a:r>
              <a:rPr lang="en-US" altLang="ja-JP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挑戦的教育プログラム</a:t>
            </a:r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12641" y="3012856"/>
            <a:ext cx="54825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Trans-ASEAN Global Agenda </a:t>
            </a:r>
            <a:br>
              <a:rPr lang="en-US" altLang="ja-JP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Education </a:t>
            </a:r>
            <a:r>
              <a:rPr lang="en-US" altLang="ja-JP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Program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59914" y="453349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筑 波 大 学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87982" y="5301208"/>
            <a:ext cx="5331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構 想 責 任 者</a:t>
            </a:r>
            <a:endParaRPr kumimoji="1"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国際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担当副学長　ベントン・キャロライン・ファーン</a:t>
            </a:r>
            <a:endParaRPr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教育</a:t>
            </a:r>
            <a:r>
              <a:rPr kumimoji="1"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企画室長　佐藤　忍</a:t>
            </a:r>
            <a:endParaRPr kumimoji="1"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61482" y="836712"/>
            <a:ext cx="458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大学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の世界展開力強化事業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\\un-fs01\国際企画課\04 【グローバル30】\H25 新規公募事業\ヒアリング審査\世界展開力（ASEAN）表紙_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36"/>
            <a:ext cx="9144000" cy="68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844824"/>
            <a:ext cx="8064896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3200" dirty="0" smtClean="0"/>
          </a:p>
          <a:p>
            <a:pPr algn="ctr"/>
            <a:r>
              <a:rPr lang="en-US" altLang="ja-JP" sz="3200" dirty="0" smtClean="0"/>
              <a:t>University of Tsukuba International Activities and AIMS Program</a:t>
            </a:r>
            <a:endParaRPr kumimoji="1" lang="en-US" altLang="ja-JP" sz="3200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shimada.shoko.fa\Documents\背景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" y="854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179512" y="2100686"/>
            <a:ext cx="8770784" cy="1256306"/>
          </a:xfrm>
          <a:prstGeom prst="round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-9516" y="-1"/>
            <a:ext cx="9163035" cy="677108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  <a:endParaRPr lang="en-US" altLang="ja-JP" sz="20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Program Concept and Promotion System </a:t>
            </a:r>
            <a:r>
              <a:rPr lang="ja-JP" altLang="en-US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①</a:t>
            </a:r>
            <a:endParaRPr lang="ja-JP" altLang="en-US" b="1" u="sng" dirty="0">
              <a:solidFill>
                <a:srgbClr val="FFFF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72202" y="0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kumimoji="1" lang="ja-JP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29108" y="3517030"/>
            <a:ext cx="4307388" cy="1424138"/>
          </a:xfrm>
          <a:prstGeom prst="round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角丸四角形 21"/>
          <p:cNvSpPr/>
          <p:nvPr/>
        </p:nvSpPr>
        <p:spPr>
          <a:xfrm>
            <a:off x="989407" y="5327556"/>
            <a:ext cx="4812943" cy="1373574"/>
          </a:xfrm>
          <a:prstGeom prst="round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1795" y="5418402"/>
            <a:ext cx="3210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itchFamily="50" charset="-128"/>
                <a:ea typeface="HGSｺﾞｼｯｸE" pitchFamily="50" charset="-128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Increase in student mobility</a:t>
            </a:r>
            <a:endParaRPr lang="en-US" altLang="ja-JP" b="1" dirty="0">
              <a:solidFill>
                <a:srgbClr val="0000FF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 err="1" smtClean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Int’lization</a:t>
            </a:r>
            <a:r>
              <a:rPr lang="en-US" altLang="ja-JP" b="1" dirty="0" smtClean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of ASEAN universities</a:t>
            </a:r>
            <a:endParaRPr lang="en-US" altLang="ja-JP" b="1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Networks of young professionals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ja-JP" b="1" dirty="0">
              <a:solidFill>
                <a:srgbClr val="0000FF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Expansion of AIMS </a:t>
            </a:r>
            <a:r>
              <a:rPr lang="en-US" altLang="ja-JP" b="1" dirty="0" err="1" smtClean="0"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Programme</a:t>
            </a:r>
            <a:endParaRPr lang="en-US" altLang="ja-JP" b="1" dirty="0">
              <a:solidFill>
                <a:srgbClr val="0000FF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9512" y="923728"/>
            <a:ext cx="85426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Founding principle</a:t>
            </a:r>
            <a:r>
              <a:rPr lang="ja-JP" altLang="en-US" sz="2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：「</a:t>
            </a:r>
            <a:r>
              <a:rPr lang="en-US" altLang="ja-JP" sz="2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University open to the world</a:t>
            </a:r>
            <a:r>
              <a:rPr lang="ja-JP" altLang="en-US" sz="2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</a:t>
            </a:r>
            <a:endParaRPr lang="ja-JP" altLang="en-US" sz="22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ja-JP" altLang="en-US" sz="1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6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Mission</a:t>
            </a:r>
            <a:r>
              <a:rPr lang="ja-JP" altLang="en-US" sz="16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6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6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Development of knowledge and human resources vital for solving global challenges</a:t>
            </a:r>
            <a:endParaRPr kumimoji="1" lang="ja-JP" altLang="en-US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79512" y="3827140"/>
            <a:ext cx="3456384" cy="11140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15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Eradication of poverty</a:t>
            </a:r>
          </a:p>
          <a:p>
            <a:pPr algn="ctr"/>
            <a:r>
              <a:rPr lang="en-US" altLang="ja-JP" sz="115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Water, </a:t>
            </a:r>
            <a:r>
              <a:rPr lang="en-US" altLang="ja-JP" sz="115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energy</a:t>
            </a:r>
            <a:r>
              <a:rPr lang="en-US" altLang="ja-JP" sz="115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115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health</a:t>
            </a:r>
            <a:r>
              <a:rPr lang="en-US" altLang="ja-JP" sz="115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a</a:t>
            </a:r>
            <a:r>
              <a:rPr lang="en-US" altLang="ja-JP" sz="115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griculture </a:t>
            </a:r>
            <a:r>
              <a:rPr lang="en-US" altLang="ja-JP" sz="115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and </a:t>
            </a:r>
            <a:r>
              <a:rPr lang="en-US" altLang="ja-JP" sz="115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biodiversity </a:t>
            </a:r>
          </a:p>
          <a:p>
            <a:pPr algn="ctr"/>
            <a:r>
              <a:rPr lang="en-US" altLang="ja-JP" sz="115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Sustainability, green growth, disaster prevention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1828" y="3517030"/>
            <a:ext cx="3453942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Global agendas proposed by UN</a:t>
            </a:r>
            <a:endParaRPr lang="en-US" altLang="ja-JP" sz="12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&lt;MDGs</a:t>
            </a:r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SDGs&gt;</a:t>
            </a:r>
            <a:endParaRPr kumimoji="1" lang="ja-JP" altLang="en-US" sz="12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星 16 5"/>
          <p:cNvSpPr/>
          <p:nvPr/>
        </p:nvSpPr>
        <p:spPr>
          <a:xfrm rot="20803929">
            <a:off x="31349" y="4734426"/>
            <a:ext cx="1353781" cy="844177"/>
          </a:xfrm>
          <a:prstGeom prst="star16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9512" y="4903591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Achieve</a:t>
            </a:r>
          </a:p>
          <a:p>
            <a:pPr algn="ctr"/>
            <a:r>
              <a:rPr lang="en-US" altLang="ja-JP" sz="1400" b="1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 ASEAN</a:t>
            </a:r>
            <a:endParaRPr lang="en-US" altLang="ja-JP" sz="1400" b="1" dirty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491880" y="3445022"/>
            <a:ext cx="1368151" cy="1837220"/>
          </a:xfrm>
          <a:prstGeom prst="downArrow">
            <a:avLst/>
          </a:prstGeom>
          <a:solidFill>
            <a:schemeClr val="accent5">
              <a:lumMod val="75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616888" y="3536601"/>
            <a:ext cx="3419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Traits vital for solving global challenges</a:t>
            </a:r>
          </a:p>
          <a:p>
            <a:pPr marL="285750" indent="-106363">
              <a:buFont typeface="Wingdings" panose="05000000000000000000" pitchFamily="2" charset="2"/>
              <a:buChar char="Ø"/>
            </a:pPr>
            <a:r>
              <a:rPr lang="ja-JP" altLang="en-US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global mindset</a:t>
            </a:r>
          </a:p>
          <a:p>
            <a:pPr marL="285750" indent="-106363">
              <a:buFont typeface="Wingdings" panose="05000000000000000000" pitchFamily="2" charset="2"/>
              <a:buChar char="Ø"/>
            </a:pPr>
            <a:r>
              <a:rPr lang="ja-JP" altLang="en-US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understanding of global challenges</a:t>
            </a:r>
          </a:p>
          <a:p>
            <a:pPr marL="285750" indent="-106363">
              <a:buFont typeface="Wingdings" panose="05000000000000000000" pitchFamily="2" charset="2"/>
              <a:buChar char="Ø"/>
            </a:pPr>
            <a:r>
              <a:rPr lang="ja-JP" altLang="en-US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expertise</a:t>
            </a:r>
          </a:p>
          <a:p>
            <a:pPr marL="285750" indent="-106363">
              <a:buFont typeface="Wingdings" panose="05000000000000000000" pitchFamily="2" charset="2"/>
              <a:buChar char="Ø"/>
            </a:pPr>
            <a:r>
              <a:rPr lang="ja-JP" altLang="en-US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intercultural understanding</a:t>
            </a:r>
          </a:p>
          <a:p>
            <a:pPr marL="285750" indent="-106363">
              <a:buFont typeface="Wingdings" panose="05000000000000000000" pitchFamily="2" charset="2"/>
              <a:buChar char="Ø"/>
            </a:pPr>
            <a:r>
              <a:rPr lang="ja-JP" altLang="en-US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communication ability</a:t>
            </a:r>
            <a:r>
              <a:rPr lang="ja-JP" altLang="en-US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　</a:t>
            </a:r>
            <a:endParaRPr lang="en-US" altLang="ja-JP" sz="14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43690" y="2295597"/>
            <a:ext cx="6351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　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interdisciplinary</a:t>
            </a:r>
            <a:r>
              <a:rPr lang="ja-JP" altLang="en-US" sz="14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and internationally-minded</a:t>
            </a:r>
            <a:endParaRPr lang="en-US" altLang="ja-JP" sz="1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4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courses in English offered for 7 target fields of study</a:t>
            </a:r>
            <a:endParaRPr lang="en-US" altLang="ja-JP" sz="1400" b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4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HR training to achieve MDGs</a:t>
            </a:r>
            <a:r>
              <a:rPr lang="ja-JP" altLang="en-US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 collaboration with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UNU</a:t>
            </a:r>
          </a:p>
          <a:p>
            <a:r>
              <a:rPr lang="ja-JP" altLang="en-US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　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internationally compatible undergraduate education</a:t>
            </a:r>
            <a:endParaRPr lang="en-US" altLang="ja-JP" sz="1400" b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63" name="Picture 15" descr="F:\htdocs（国際部HPサーバー転送用）\images\flags\U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62" t="4127" r="18871" b="7547"/>
          <a:stretch/>
        </p:blipFill>
        <p:spPr bwMode="auto">
          <a:xfrm>
            <a:off x="661409" y="2202426"/>
            <a:ext cx="1120371" cy="10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154035" y="5444063"/>
            <a:ext cx="1498085" cy="461665"/>
          </a:xfrm>
          <a:prstGeom prst="rect">
            <a:avLst/>
          </a:prstGeom>
          <a:solidFill>
            <a:srgbClr val="0091C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HRD through education programs</a:t>
            </a:r>
            <a:endParaRPr kumimoji="1" lang="ja-JP" altLang="en-US" sz="12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54034" y="6002019"/>
            <a:ext cx="1498086" cy="646331"/>
          </a:xfrm>
          <a:prstGeom prst="rect">
            <a:avLst/>
          </a:prstGeom>
          <a:solidFill>
            <a:srgbClr val="0091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Collaboration with </a:t>
            </a: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domestic and int’l </a:t>
            </a:r>
          </a:p>
          <a:p>
            <a:pPr algn="ctr"/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organizations </a:t>
            </a:r>
            <a:endParaRPr kumimoji="1" lang="ja-JP" altLang="en-US" sz="12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846869" y="5694113"/>
            <a:ext cx="25367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3872505" y="6376025"/>
            <a:ext cx="2277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フローチャート : 論理積ゲート 35"/>
          <p:cNvSpPr/>
          <p:nvPr/>
        </p:nvSpPr>
        <p:spPr>
          <a:xfrm rot="16200000">
            <a:off x="4896677" y="4140463"/>
            <a:ext cx="652121" cy="632742"/>
          </a:xfrm>
          <a:prstGeom prst="flowChartDelay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90228" y="3712704"/>
            <a:ext cx="476872" cy="49569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 descr="C:\Users\shimada.shoko.fa\AppData\Local\Microsoft\Windows\Temporary Internet Files\Content.IE5\ZEKR2DM3\MP90039989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4148">
            <a:off x="7361525" y="2254907"/>
            <a:ext cx="1461615" cy="9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550966" y="1908667"/>
            <a:ext cx="6261394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67365" y="1890382"/>
            <a:ext cx="502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</p:txBody>
      </p:sp>
      <p:pic>
        <p:nvPicPr>
          <p:cNvPr id="1026" name="Picture 2" descr="C:\Users\NMRUTS\AppData\Local\Microsoft\Windows\Temporary Internet Files\Content.IE5\D1GVVU97\MC9004398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95312">
            <a:off x="5547683" y="5341242"/>
            <a:ext cx="1101811" cy="11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【作業中】世界展開2013_PPT\images\men1_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75" y="2033514"/>
            <a:ext cx="526205" cy="13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【作業中】世界展開2013_PPT\JPEG\woman2_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231" y="2023659"/>
            <a:ext cx="462551" cy="136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703" y="5220644"/>
            <a:ext cx="2347793" cy="156274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804248" y="5327557"/>
            <a:ext cx="2133780" cy="14003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373255"/>
              </a:avLst>
            </a:prstTxWarp>
            <a:spAutoFit/>
          </a:bodyPr>
          <a:lstStyle/>
          <a:p>
            <a:pPr algn="ctr"/>
            <a:r>
              <a:rPr lang="en-US" altLang="ja-JP" sz="54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E88518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From ASEAN to the world</a:t>
            </a:r>
            <a:endParaRPr lang="ja-JP" altLang="en-US" sz="5400" b="1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E88518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7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shimada.shoko.fa\Documents\背景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" y="854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正方形/長方形 44"/>
          <p:cNvSpPr/>
          <p:nvPr/>
        </p:nvSpPr>
        <p:spPr>
          <a:xfrm>
            <a:off x="2" y="1"/>
            <a:ext cx="9156328" cy="677108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  <a:p>
            <a:pPr algn="ctr"/>
            <a:r>
              <a:rPr lang="en-US" altLang="ja-JP" b="1" u="sng" dirty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Program Concept and Promotion System </a:t>
            </a:r>
            <a:r>
              <a:rPr lang="ja-JP" altLang="en-US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②</a:t>
            </a:r>
            <a:endParaRPr lang="ja-JP" altLang="en-US" b="1" u="sng" dirty="0">
              <a:solidFill>
                <a:srgbClr val="FFFF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87812" y="2533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kumimoji="1" lang="ja-JP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6235868"/>
            <a:ext cx="9144000" cy="622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89262" y="4306451"/>
            <a:ext cx="1294506" cy="1815882"/>
          </a:xfrm>
          <a:prstGeom prst="rect">
            <a:avLst/>
          </a:prstGeom>
          <a:solidFill>
            <a:srgbClr val="266396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4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u="sng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ＪＴＰ </a:t>
            </a:r>
            <a:r>
              <a:rPr lang="en-US" altLang="ja-JP" sz="1400" b="1" u="sng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courses</a:t>
            </a:r>
          </a:p>
          <a:p>
            <a:endParaRPr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More than 400 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courses offered </a:t>
            </a: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 English for 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short term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exchange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students</a:t>
            </a:r>
            <a:endParaRPr kumimoji="1" lang="en-US" altLang="ja-JP" sz="1200" dirty="0" smtClean="0">
              <a:solidFill>
                <a:srgbClr val="FFC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81161" y="1953905"/>
            <a:ext cx="1371187" cy="4216539"/>
          </a:xfrm>
          <a:prstGeom prst="rect">
            <a:avLst/>
          </a:prstGeom>
          <a:solidFill>
            <a:srgbClr val="75AEDD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4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u="sng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ＡＩＭＳ</a:t>
            </a:r>
            <a:endParaRPr lang="ja-JP" altLang="en-US" sz="1400" b="1" u="sng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Rapid increase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in student  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mobility</a:t>
            </a:r>
          </a:p>
          <a:p>
            <a:endParaRPr lang="en-US" altLang="ja-JP" sz="12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Stronger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partnership with 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ASEAN members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and SEAMEO</a:t>
            </a:r>
          </a:p>
          <a:p>
            <a:endParaRPr lang="en-US" altLang="ja-JP" sz="1200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AIMS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err="1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Programme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expansion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through joint 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research projects</a:t>
            </a:r>
            <a:endParaRPr lang="en-US" altLang="ja-JP" sz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14811" y="614962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  <a:ea typeface="HGｺﾞｼｯｸE" pitchFamily="49" charset="-128"/>
              </a:rPr>
              <a:t>2009</a:t>
            </a:r>
            <a:endParaRPr kumimoji="1" lang="ja-JP" altLang="en-US" dirty="0">
              <a:latin typeface="Arial Black" pitchFamily="34" charset="0"/>
              <a:ea typeface="HGｺﾞｼｯｸE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74122" y="614026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  <a:ea typeface="HGｺﾞｼｯｸE" pitchFamily="49" charset="-128"/>
              </a:rPr>
              <a:t>2012</a:t>
            </a:r>
            <a:endParaRPr kumimoji="1" lang="ja-JP" altLang="en-US" dirty="0">
              <a:latin typeface="Arial Black" pitchFamily="34" charset="0"/>
              <a:ea typeface="HGｺﾞｼｯｸE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66644" y="614026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 Black" pitchFamily="34" charset="0"/>
                <a:ea typeface="HGｺﾞｼｯｸE" pitchFamily="49" charset="-128"/>
              </a:rPr>
              <a:t>2013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25772" y="615153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  <a:ea typeface="HGｺﾞｼｯｸE" pitchFamily="49" charset="-128"/>
              </a:rPr>
              <a:t>2002</a:t>
            </a:r>
            <a:endParaRPr kumimoji="1" lang="ja-JP" altLang="en-US" dirty="0">
              <a:latin typeface="Arial Black" pitchFamily="34" charset="0"/>
              <a:ea typeface="HGｺﾞｼｯｸE" pitchFamily="49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6647906" y="764703"/>
            <a:ext cx="2075499" cy="10801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61482" y="969735"/>
            <a:ext cx="208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University open to the world</a:t>
            </a:r>
            <a:endParaRPr kumimoji="1" lang="ja-JP" altLang="en-US" sz="2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95812" y="3931770"/>
            <a:ext cx="1260140" cy="2215991"/>
          </a:xfrm>
          <a:prstGeom prst="rect">
            <a:avLst/>
          </a:prstGeom>
          <a:solidFill>
            <a:srgbClr val="2A6FA8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400" b="1" u="sng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u="sng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ＣＲＩＣＥＤ</a:t>
            </a:r>
            <a:endParaRPr lang="en-US" altLang="ja-JP" sz="1400" b="1" u="sng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00" b="1" u="sng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000" b="1" u="sng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Center for Research on Int’l Cooperation in Educational Development)</a:t>
            </a:r>
            <a:endParaRPr lang="en-US" altLang="ja-JP" sz="1400" b="1" u="sng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SEAMEO  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partner since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2009 </a:t>
            </a:r>
          </a:p>
          <a:p>
            <a:endParaRPr lang="en-US" altLang="ja-JP" sz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96167" y="2810594"/>
            <a:ext cx="1417320" cy="3293209"/>
          </a:xfrm>
          <a:prstGeom prst="rect">
            <a:avLst/>
          </a:prstGeom>
          <a:solidFill>
            <a:srgbClr val="5098D4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u="sng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Global Commons</a:t>
            </a:r>
          </a:p>
          <a:p>
            <a:endParaRPr kumimoji="1" lang="en-US" altLang="ja-JP" sz="12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One stop service for int’l students</a:t>
            </a:r>
          </a:p>
          <a:p>
            <a:endParaRPr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Promotion of staff  </a:t>
            </a:r>
            <a:r>
              <a:rPr lang="en-US" altLang="ja-JP" sz="1200" b="1" dirty="0" err="1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int’lization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</a:p>
          <a:p>
            <a:endParaRPr lang="en-US" altLang="ja-JP" sz="12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Promotion of study abroad programs among Japanese students</a:t>
            </a:r>
          </a:p>
          <a:p>
            <a:endParaRPr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下矢印 27"/>
          <p:cNvSpPr/>
          <p:nvPr/>
        </p:nvSpPr>
        <p:spPr>
          <a:xfrm flipV="1">
            <a:off x="23427" y="1105391"/>
            <a:ext cx="1020181" cy="4988923"/>
          </a:xfrm>
          <a:prstGeom prst="downArrow">
            <a:avLst>
              <a:gd name="adj1" fmla="val 64367"/>
              <a:gd name="adj2" fmla="val 67518"/>
            </a:avLst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82000">
                <a:schemeClr val="accent5">
                  <a:lumMod val="75000"/>
                  <a:tint val="44500"/>
                  <a:satMod val="160000"/>
                </a:schemeClr>
              </a:gs>
              <a:gs pos="99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36405" y="614026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Black" pitchFamily="34" charset="0"/>
                <a:ea typeface="HGｺﾞｼｯｸE" pitchFamily="49" charset="-128"/>
              </a:rPr>
              <a:t>1995</a:t>
            </a:r>
            <a:endParaRPr kumimoji="1" lang="ja-JP" altLang="en-US" dirty="0">
              <a:latin typeface="Arial Black" pitchFamily="34" charset="0"/>
              <a:ea typeface="HGｺﾞｼｯｸE" pitchFamily="49" charset="-128"/>
            </a:endParaRPr>
          </a:p>
        </p:txBody>
      </p:sp>
      <p:pic>
        <p:nvPicPr>
          <p:cNvPr id="1027" name="Picture 3" descr="\\un-fs01\国際企画課\04 【グローバル30】\10　　写真・アルバム\TGC\TGC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474" y="1389705"/>
            <a:ext cx="2747034" cy="186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148497" y="3539769"/>
            <a:ext cx="1332846" cy="2554545"/>
          </a:xfrm>
          <a:prstGeom prst="rect">
            <a:avLst/>
          </a:prstGeom>
          <a:solidFill>
            <a:srgbClr val="3487CC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14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u="sng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Ｇ３０</a:t>
            </a:r>
            <a:endParaRPr lang="en-US" altLang="ja-JP" sz="1400" b="1" u="sng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Undergraduate degree programs taught in English</a:t>
            </a:r>
            <a:endParaRPr kumimoji="1"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Int’l recruiting </a:t>
            </a:r>
          </a:p>
          <a:p>
            <a:r>
              <a:rPr kumimoji="1"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of teaching staff</a:t>
            </a:r>
          </a:p>
          <a:p>
            <a:endParaRPr kumimoji="1"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Campus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globalization</a:t>
            </a:r>
          </a:p>
          <a:p>
            <a:endParaRPr kumimoji="1" lang="en-US" altLang="ja-JP" sz="1200" b="1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148" name="Picture 4" descr="C:\Users\shimada.shoko.fa\Pictures\TGCロ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940" b="-1"/>
          <a:stretch/>
        </p:blipFill>
        <p:spPr bwMode="auto">
          <a:xfrm>
            <a:off x="1189262" y="902051"/>
            <a:ext cx="1872208" cy="1270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1043608" y="1105392"/>
            <a:ext cx="7633717" cy="5038725"/>
          </a:xfrm>
          <a:custGeom>
            <a:avLst/>
            <a:gdLst>
              <a:gd name="connsiteX0" fmla="*/ 0 w 7705725"/>
              <a:gd name="connsiteY0" fmla="*/ 0 h 5038725"/>
              <a:gd name="connsiteX1" fmla="*/ 0 w 7705725"/>
              <a:gd name="connsiteY1" fmla="*/ 5038725 h 5038725"/>
              <a:gd name="connsiteX2" fmla="*/ 7705725 w 7705725"/>
              <a:gd name="connsiteY2" fmla="*/ 5038725 h 503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5725" h="5038725">
                <a:moveTo>
                  <a:pt x="0" y="0"/>
                </a:moveTo>
                <a:lnTo>
                  <a:pt x="0" y="5038725"/>
                </a:lnTo>
                <a:lnTo>
                  <a:pt x="7705725" y="5038725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78123" y="1456210"/>
            <a:ext cx="677108" cy="4597412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err="1" smtClean="0">
                <a:ln w="2286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Int’lization</a:t>
            </a:r>
            <a:r>
              <a:rPr lang="en-US" altLang="ja-JP" sz="3200" b="1" cap="none" spc="0" dirty="0" smtClean="0">
                <a:ln w="2286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in everyday life</a:t>
            </a:r>
            <a:endParaRPr lang="ja-JP" altLang="en-US" sz="3200" b="1" cap="none" spc="0" dirty="0">
              <a:ln w="2286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3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Users\shimada.shoko.fa\Documents\背景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角丸四角形 35"/>
          <p:cNvSpPr/>
          <p:nvPr/>
        </p:nvSpPr>
        <p:spPr>
          <a:xfrm>
            <a:off x="5370320" y="951646"/>
            <a:ext cx="3651204" cy="3574915"/>
          </a:xfrm>
          <a:prstGeom prst="roundRect">
            <a:avLst>
              <a:gd name="adj" fmla="val 3907"/>
            </a:avLst>
          </a:prstGeom>
          <a:solidFill>
            <a:srgbClr val="E6EDF6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2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lang="en-US" altLang="ja-JP" sz="1200" dirty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kumimoji="1" lang="en-US" altLang="ja-JP" sz="12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lang="en-US" altLang="ja-JP" sz="1200" dirty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kumimoji="1" lang="en-US" altLang="ja-JP" sz="12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lang="en-US" altLang="ja-JP" sz="1200" dirty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lang="ja-JP" altLang="ja-JP" sz="1200" dirty="0">
                <a:latin typeface="HGPｺﾞｼｯｸE" pitchFamily="50" charset="-128"/>
                <a:ea typeface="HGPｺﾞｼｯｸE" pitchFamily="50" charset="-128"/>
              </a:rPr>
              <a:t>　</a:t>
            </a:r>
            <a:endParaRPr kumimoji="1" lang="ja-JP" altLang="en-US" sz="12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09972" y="958414"/>
            <a:ext cx="3669940" cy="3567974"/>
          </a:xfrm>
          <a:prstGeom prst="roundRect">
            <a:avLst>
              <a:gd name="adj" fmla="val 4852"/>
            </a:avLst>
          </a:prstGeom>
          <a:solidFill>
            <a:srgbClr val="F4F7ED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2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lang="en-US" altLang="ja-JP" sz="1200" dirty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kumimoji="1" lang="en-US" altLang="ja-JP" sz="12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lang="en-US" altLang="ja-JP" sz="1200" dirty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kumimoji="1" lang="en-US" altLang="ja-JP" sz="12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endParaRPr lang="en-US" altLang="ja-JP" sz="1200" dirty="0"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lang="ja-JP" altLang="ja-JP" sz="1200" dirty="0">
                <a:latin typeface="HGPｺﾞｼｯｸE" pitchFamily="50" charset="-128"/>
                <a:ea typeface="HGPｺﾞｼｯｸE" pitchFamily="50" charset="-128"/>
              </a:rPr>
              <a:t>　</a:t>
            </a:r>
            <a:endParaRPr kumimoji="1" lang="ja-JP" altLang="en-US" sz="12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656" y="624"/>
            <a:ext cx="9140343" cy="677108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  <a:p>
            <a:pPr algn="ctr"/>
            <a:r>
              <a:rPr lang="en-US" altLang="ja-JP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charset="-128"/>
              </a:rPr>
              <a:t>Quality Assurance System</a:t>
            </a:r>
            <a:endParaRPr lang="en-US" altLang="ja-JP" b="1" u="sng" dirty="0">
              <a:solidFill>
                <a:srgbClr val="FFFF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770442" y="0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kumimoji="1" lang="ja-JP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17425" y="4987588"/>
            <a:ext cx="3354775" cy="1753780"/>
          </a:xfrm>
          <a:prstGeom prst="roundRect">
            <a:avLst>
              <a:gd name="adj" fmla="val 521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SEAMEO-RIHED</a:t>
            </a:r>
          </a:p>
          <a:p>
            <a:pPr algn="ctr"/>
            <a:r>
              <a:rPr lang="en-US" altLang="ja-JP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United Nations University</a:t>
            </a:r>
          </a:p>
          <a:p>
            <a:pPr algn="ctr"/>
            <a:r>
              <a:rPr lang="en-US" altLang="ja-JP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Cornell University</a:t>
            </a:r>
            <a:endParaRPr lang="en-US" altLang="ja-JP" sz="14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53611" y="2363670"/>
            <a:ext cx="1680960" cy="113733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Outbound Exchange Subcommittee</a:t>
            </a:r>
          </a:p>
          <a:p>
            <a:pPr algn="ctr"/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Global Commons</a:t>
            </a:r>
            <a:endParaRPr kumimoji="1" lang="en-US" altLang="ja-JP" sz="1100" dirty="0" smtClean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Org. </a:t>
            </a:r>
            <a:r>
              <a:rPr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of Liberal Arts </a:t>
            </a: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Education </a:t>
            </a:r>
          </a:p>
          <a:p>
            <a:pPr algn="ctr"/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Undergrad</a:t>
            </a:r>
            <a:r>
              <a:rPr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 </a:t>
            </a: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Schools</a:t>
            </a:r>
            <a:endParaRPr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lang="en-US" altLang="ja-JP" sz="1200" baseline="30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026973" y="2361381"/>
            <a:ext cx="1608923" cy="11396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Inbound Exchange Subcommittee</a:t>
            </a:r>
          </a:p>
          <a:p>
            <a:pPr algn="ctr"/>
            <a:r>
              <a:rPr lang="en-US" altLang="ja-JP" sz="12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Global Commons</a:t>
            </a:r>
            <a:endParaRPr kumimoji="1" lang="en-US" altLang="ja-JP" sz="12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ISC</a:t>
            </a:r>
          </a:p>
          <a:p>
            <a:pPr algn="ctr"/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Undergrad. Schools</a:t>
            </a:r>
          </a:p>
          <a:p>
            <a:pPr algn="ctr"/>
            <a:r>
              <a:rPr kumimoji="1"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Relevant offices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370320" y="796634"/>
            <a:ext cx="3651204" cy="435090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5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Joint Committee with partners </a:t>
            </a:r>
            <a:endParaRPr lang="en-US" altLang="ja-JP" sz="155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017425" y="4595117"/>
            <a:ext cx="3354775" cy="4114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External Evaluation Committee</a:t>
            </a:r>
            <a:endParaRPr lang="en-US" altLang="ja-JP" sz="16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85828" y="2586631"/>
            <a:ext cx="103265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 Black" pitchFamily="34" charset="0"/>
              </a:rPr>
              <a:t>SEAMEO</a:t>
            </a:r>
          </a:p>
          <a:p>
            <a:r>
              <a:rPr lang="en-US" altLang="ja-JP" sz="1400" dirty="0" smtClean="0">
                <a:latin typeface="Arial Black" pitchFamily="34" charset="0"/>
              </a:rPr>
              <a:t>-RIHED</a:t>
            </a:r>
            <a:endParaRPr kumimoji="1" lang="ja-JP" altLang="en-US" sz="1400" dirty="0">
              <a:latin typeface="Arial Black" pitchFamily="34" charset="0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475179" y="1644680"/>
            <a:ext cx="1732026" cy="1461601"/>
          </a:xfrm>
          <a:prstGeom prst="roundRect">
            <a:avLst>
              <a:gd name="adj" fmla="val 11990"/>
            </a:avLst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75179" y="1690472"/>
            <a:ext cx="18139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Undergrad. Schools</a:t>
            </a:r>
          </a:p>
          <a:p>
            <a:pPr algn="ctr"/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Dept. of Global 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Activities</a:t>
            </a:r>
          </a:p>
          <a:p>
            <a:pPr algn="ctr"/>
            <a:r>
              <a:rPr lang="en-US" altLang="ja-JP" sz="13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Global Commons</a:t>
            </a:r>
          </a:p>
          <a:p>
            <a:pPr algn="ctr"/>
            <a:r>
              <a:rPr lang="en-US" altLang="ja-JP" sz="13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ISC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89171" y="1333251"/>
            <a:ext cx="1588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Partner University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75179" y="1341055"/>
            <a:ext cx="1879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University of Tsukuba</a:t>
            </a:r>
          </a:p>
          <a:p>
            <a:pPr algn="ctr"/>
            <a:endParaRPr lang="en-US" altLang="ja-JP" sz="1400" u="sng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9972" y="1077425"/>
            <a:ext cx="3669940" cy="1283955"/>
          </a:xfrm>
          <a:prstGeom prst="rect">
            <a:avLst/>
          </a:prstGeom>
          <a:solidFill>
            <a:srgbClr val="DFF8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09972" y="796633"/>
            <a:ext cx="3669940" cy="435091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Steering Committee</a:t>
            </a:r>
            <a:r>
              <a:rPr lang="ja-JP" altLang="ja-JP" sz="16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endParaRPr lang="en-US" altLang="ja-JP" sz="16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7289171" y="1644679"/>
            <a:ext cx="1588898" cy="146160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altLang="ja-JP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9" name="左右矢印 28"/>
          <p:cNvSpPr/>
          <p:nvPr/>
        </p:nvSpPr>
        <p:spPr>
          <a:xfrm>
            <a:off x="4918483" y="2491380"/>
            <a:ext cx="1283773" cy="745061"/>
          </a:xfrm>
          <a:prstGeom prst="leftRightArrow">
            <a:avLst>
              <a:gd name="adj1" fmla="val 63599"/>
              <a:gd name="adj2" fmla="val 37713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10999" y="2699695"/>
            <a:ext cx="131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Joint research</a:t>
            </a:r>
            <a:endParaRPr kumimoji="1" lang="ja-JP" altLang="en-US" sz="1400" b="1" dirty="0">
              <a:solidFill>
                <a:srgbClr val="FFFF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13029" y="1898425"/>
            <a:ext cx="1741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Program faculty</a:t>
            </a:r>
          </a:p>
          <a:p>
            <a:pPr algn="ctr"/>
            <a:r>
              <a:rPr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Administrative staff</a:t>
            </a:r>
          </a:p>
          <a:p>
            <a:pPr algn="ctr"/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n charge of int’l </a:t>
            </a:r>
          </a:p>
          <a:p>
            <a:pPr algn="ctr"/>
            <a:r>
              <a:rPr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affairs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657169" y="3366152"/>
            <a:ext cx="3182038" cy="1078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7169" y="3386036"/>
            <a:ext cx="3182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Grade evaluation, credit transfer standards</a:t>
            </a: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tudent selection standards</a:t>
            </a: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Student support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R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eturnee network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Adjustment of school year </a:t>
            </a:r>
            <a:r>
              <a:rPr lang="en-US" altLang="ja-JP" sz="1200" dirty="0" err="1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calender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40557" y="3623110"/>
            <a:ext cx="3382284" cy="8298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7891" y="3641431"/>
            <a:ext cx="3563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1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Quality of education and course evaluation standards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Program curriculum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Student support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PR, summer program implementation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105645" y="5706210"/>
            <a:ext cx="3150801" cy="9631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01410" y="5679952"/>
            <a:ext cx="3284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Consistency with MDGs and SDGs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Evaluation of HRD goals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Contribution to ESD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Verification of </a:t>
            </a:r>
            <a:r>
              <a:rPr lang="en-US" altLang="ja-JP" sz="1200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q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uality of education and grade</a:t>
            </a:r>
          </a:p>
          <a:p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evaluation standards</a:t>
            </a:r>
            <a:endParaRPr lang="en-US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154" y="1238117"/>
            <a:ext cx="3711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Chairperson      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 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Vice President (Education)</a:t>
            </a:r>
            <a:endParaRPr lang="ja-JP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Vice-chairperson:  Vice President (Int’l Affairs)</a:t>
            </a:r>
            <a:endParaRPr lang="ja-JP" altLang="ja-JP" sz="1200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Off. of Educational Planning  Dept. of Educational Promotion</a:t>
            </a:r>
            <a:endParaRPr lang="ja-JP" altLang="ja-JP" sz="105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Off. of Int’l Strategy</a:t>
            </a:r>
            <a:r>
              <a:rPr lang="ja-JP" altLang="en-US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      </a:t>
            </a:r>
            <a:r>
              <a:rPr lang="en-US" altLang="ja-JP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Dept. of Global Activities</a:t>
            </a:r>
            <a:endParaRPr lang="ja-JP" altLang="ja-JP" sz="105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CRICED</a:t>
            </a:r>
            <a:r>
              <a:rPr lang="en-US" altLang="ja-JP" sz="1050" baseline="30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+</a:t>
            </a:r>
            <a:r>
              <a:rPr lang="en-US" altLang="ja-JP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</a:t>
            </a:r>
            <a:r>
              <a:rPr lang="ja-JP" altLang="en-US" sz="105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ja-JP" altLang="en-US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                 </a:t>
            </a:r>
            <a:r>
              <a:rPr lang="en-US" altLang="ja-JP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Int’l Student Center (ISC</a:t>
            </a: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lang="ja-JP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21307" y="2749569"/>
            <a:ext cx="860851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1200" baseline="30000" dirty="0">
              <a:latin typeface="Arial Black" panose="020B0A04020102020204" pitchFamily="34" charset="0"/>
              <a:ea typeface="HGPｺﾞｼｯｸE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02256" y="2728271"/>
            <a:ext cx="991703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Arial Black" panose="020B0A04020102020204" pitchFamily="34" charset="0"/>
                <a:ea typeface="HGPｺﾞｼｯｸE" pitchFamily="50" charset="-128"/>
              </a:rPr>
              <a:t>CRICED</a:t>
            </a:r>
            <a:r>
              <a:rPr lang="en-US" altLang="ja-JP" sz="1200" baseline="30000" dirty="0" smtClean="0">
                <a:latin typeface="Arial Black" panose="020B0A04020102020204" pitchFamily="34" charset="0"/>
                <a:ea typeface="HGPｺﾞｼｯｸE" pitchFamily="50" charset="-128"/>
              </a:rPr>
              <a:t>+</a:t>
            </a:r>
            <a:endParaRPr lang="en-US" altLang="ja-JP" sz="1200" baseline="30000" dirty="0">
              <a:latin typeface="Arial Black" panose="020B0A04020102020204" pitchFamily="34" charset="0"/>
              <a:ea typeface="HGPｺﾞｼｯｸE" pitchFamily="50" charset="-128"/>
            </a:endParaRPr>
          </a:p>
        </p:txBody>
      </p:sp>
      <p:pic>
        <p:nvPicPr>
          <p:cNvPr id="3074" name="Picture 2" descr="F:\【作業中】世界展開2013_PPT\images\images\⇔2_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065" y="1538187"/>
            <a:ext cx="1749521" cy="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:\【作業中】世界展開2013_PPT\images\images\⇔2_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77915">
            <a:off x="1625334" y="4953414"/>
            <a:ext cx="1590986" cy="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:\【作業中】世界展開2013_PPT\images\images\⇔2_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57879">
            <a:off x="6222408" y="4876577"/>
            <a:ext cx="1590986" cy="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7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 descr="C:\Users\shimada.shoko.fa\Documents\背景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" y="854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角丸四角形 98"/>
          <p:cNvSpPr/>
          <p:nvPr/>
        </p:nvSpPr>
        <p:spPr>
          <a:xfrm>
            <a:off x="5654836" y="2901162"/>
            <a:ext cx="3397256" cy="1535949"/>
          </a:xfrm>
          <a:prstGeom prst="roundRect">
            <a:avLst>
              <a:gd name="adj" fmla="val 5602"/>
            </a:avLst>
          </a:prstGeom>
          <a:solidFill>
            <a:schemeClr val="bg2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00" name="角丸四角形 99"/>
          <p:cNvSpPr/>
          <p:nvPr/>
        </p:nvSpPr>
        <p:spPr>
          <a:xfrm>
            <a:off x="5647855" y="4504215"/>
            <a:ext cx="3397256" cy="796040"/>
          </a:xfrm>
          <a:prstGeom prst="roundRect">
            <a:avLst>
              <a:gd name="adj" fmla="val 5602"/>
            </a:avLst>
          </a:prstGeom>
          <a:solidFill>
            <a:schemeClr val="bg2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51652" y="3370816"/>
            <a:ext cx="4119764" cy="3154528"/>
          </a:xfrm>
          <a:prstGeom prst="roundRect">
            <a:avLst>
              <a:gd name="adj" fmla="val 4464"/>
            </a:avLst>
          </a:prstGeom>
          <a:solidFill>
            <a:schemeClr val="bg2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0" y="-2292"/>
            <a:ext cx="9144000" cy="677108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  <a:p>
            <a:pPr algn="ctr"/>
            <a:r>
              <a:rPr lang="en-US" altLang="ja-JP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charset="-128"/>
              </a:rPr>
              <a:t>Human Resource Development (Curriculum)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787812" y="-2292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kumimoji="1" lang="ja-JP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634702" y="1003619"/>
            <a:ext cx="3397256" cy="1810771"/>
          </a:xfrm>
          <a:prstGeom prst="roundRect">
            <a:avLst>
              <a:gd name="adj" fmla="val 5602"/>
            </a:avLst>
          </a:prstGeom>
          <a:solidFill>
            <a:schemeClr val="bg2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51652" y="1044504"/>
            <a:ext cx="4119764" cy="2240480"/>
          </a:xfrm>
          <a:prstGeom prst="roundRect">
            <a:avLst>
              <a:gd name="adj" fmla="val 4464"/>
            </a:avLst>
          </a:prstGeom>
          <a:solidFill>
            <a:schemeClr val="bg2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647" y="1313261"/>
            <a:ext cx="336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Over 400 courses</a:t>
            </a:r>
          </a:p>
          <a:p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647855" y="5446004"/>
            <a:ext cx="3364621" cy="13720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40739" y="5354872"/>
            <a:ext cx="3380094" cy="307777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Potential partner universities 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22)</a:t>
            </a:r>
            <a:endParaRPr lang="en-US" altLang="ja-JP" sz="14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1079" y="2026503"/>
            <a:ext cx="705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</a:p>
          <a:p>
            <a:pPr algn="ctr"/>
            <a:r>
              <a: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credits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右大かっこ 11"/>
          <p:cNvSpPr/>
          <p:nvPr/>
        </p:nvSpPr>
        <p:spPr>
          <a:xfrm>
            <a:off x="3613786" y="1591360"/>
            <a:ext cx="84289" cy="1548132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25826" y="4901283"/>
            <a:ext cx="7056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</a:p>
          <a:p>
            <a:pPr algn="ctr"/>
            <a:r>
              <a:rPr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credits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64464" y="1412776"/>
            <a:ext cx="2588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Lib. arts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38358" y="1529041"/>
            <a:ext cx="70564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</a:p>
          <a:p>
            <a:pPr algn="ctr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endParaRPr lang="en-US" altLang="ja-JP" sz="16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endParaRPr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credits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59154" y="3296750"/>
            <a:ext cx="7056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endParaRPr kumimoji="1" lang="en-US" altLang="ja-JP" sz="16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credits</a:t>
            </a:r>
            <a:endParaRPr kumimoji="1"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右大かっこ 17"/>
          <p:cNvSpPr/>
          <p:nvPr/>
        </p:nvSpPr>
        <p:spPr>
          <a:xfrm>
            <a:off x="8473344" y="3068277"/>
            <a:ext cx="60435" cy="1088969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大かっこ 18"/>
          <p:cNvSpPr/>
          <p:nvPr/>
        </p:nvSpPr>
        <p:spPr>
          <a:xfrm>
            <a:off x="8473344" y="1435443"/>
            <a:ext cx="45719" cy="1278364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47855" y="5662649"/>
            <a:ext cx="1794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u="sng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AIMS members </a:t>
            </a:r>
            <a:r>
              <a:rPr lang="ja-JP" altLang="en-US" sz="1100" b="1" u="sng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100" b="1" u="sng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</a:t>
            </a:r>
            <a:r>
              <a:rPr lang="ja-JP" altLang="en-US" sz="1100" b="1" u="sng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1100" b="1" u="sng" dirty="0" smtClean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Malaysia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Indonesia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Thailand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Vietnam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Philippines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endParaRPr lang="en-US" altLang="ja-JP" sz="1100" b="1" dirty="0" smtClean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395206" y="1529104"/>
            <a:ext cx="1113508" cy="4276160"/>
          </a:xfrm>
          <a:prstGeom prst="round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b="1" u="sng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</a:t>
            </a:r>
          </a:p>
          <a:p>
            <a:pPr algn="ctr"/>
            <a:r>
              <a:rPr lang="en-US" altLang="ja-JP" sz="1200" b="1" u="sng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MDGs</a:t>
            </a:r>
          </a:p>
          <a:p>
            <a:pPr algn="ctr"/>
            <a:endParaRPr lang="en-US" altLang="ja-JP" sz="12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Eradication of poverty</a:t>
            </a:r>
          </a:p>
          <a:p>
            <a:pPr algn="ctr"/>
            <a:endParaRPr lang="en-US" altLang="ja-JP" sz="12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Water</a:t>
            </a:r>
          </a:p>
          <a:p>
            <a:pPr algn="ctr"/>
            <a:endParaRPr lang="en-US" altLang="ja-JP" sz="12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Energy</a:t>
            </a:r>
          </a:p>
          <a:p>
            <a:pPr algn="ctr"/>
            <a:endParaRPr lang="en-US" altLang="ja-JP" sz="12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Health</a:t>
            </a:r>
          </a:p>
          <a:p>
            <a:pPr algn="ctr"/>
            <a:endParaRPr lang="en-US" altLang="ja-JP" sz="12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Agriculture</a:t>
            </a:r>
          </a:p>
          <a:p>
            <a:pPr algn="ctr"/>
            <a:endParaRPr lang="en-US" altLang="ja-JP" sz="12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Biodiversity</a:t>
            </a:r>
          </a:p>
          <a:p>
            <a:pPr algn="ctr"/>
            <a:endParaRPr lang="en-US" altLang="ja-JP" sz="1200" b="1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1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Sustainability </a:t>
            </a:r>
          </a:p>
          <a:p>
            <a:pPr algn="ctr"/>
            <a:endParaRPr lang="en-US" altLang="ja-JP" sz="12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Green growth</a:t>
            </a:r>
          </a:p>
          <a:p>
            <a:pPr algn="ctr"/>
            <a:endParaRPr lang="en-US" altLang="ja-JP" sz="12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Disaster prevention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173921" y="5662649"/>
            <a:ext cx="17571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u="sng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Others </a:t>
            </a:r>
            <a:r>
              <a:rPr lang="ja-JP" altLang="en-US" sz="1100" b="1" u="sng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100" b="1" u="sng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</a:t>
            </a:r>
            <a:r>
              <a:rPr lang="ja-JP" altLang="en-US" sz="1100" b="1" u="sng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1100" b="1" u="sng" dirty="0" smtClean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Australia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Myanmar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Cambodia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</a:p>
          <a:p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Laos</a:t>
            </a:r>
            <a:r>
              <a:rPr lang="ja-JP" altLang="en-US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en-US" altLang="ja-JP" sz="1100" b="1" dirty="0" smtClean="0">
                <a:solidFill>
                  <a:schemeClr val="tx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endParaRPr lang="en-US" altLang="ja-JP" sz="1100" b="1" dirty="0">
              <a:solidFill>
                <a:schemeClr val="tx2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4298614" y="890006"/>
            <a:ext cx="1306692" cy="545853"/>
          </a:xfrm>
          <a:prstGeom prst="leftRightArrow">
            <a:avLst>
              <a:gd name="adj1" fmla="val 60583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439" y="3494121"/>
            <a:ext cx="154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Special courses</a:t>
            </a:r>
            <a:endParaRPr lang="en-US" altLang="ja-JP" sz="1600" b="1" u="sng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7439" y="1070506"/>
            <a:ext cx="38539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JTP</a:t>
            </a:r>
            <a:r>
              <a:rPr lang="ja-JP" altLang="en-US" sz="15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5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courses</a:t>
            </a:r>
            <a:r>
              <a:rPr lang="ja-JP" altLang="en-US" sz="15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15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G30 courses taught in English</a:t>
            </a:r>
            <a:endParaRPr lang="en-US" altLang="ja-JP" sz="1500" b="1" u="sng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9436" y="3975769"/>
            <a:ext cx="344677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Introduction to Global Society </a:t>
            </a:r>
            <a:r>
              <a:rPr lang="ja-JP" altLang="en-US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 credit</a:t>
            </a:r>
            <a:r>
              <a:rPr lang="ja-JP" altLang="en-US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1200" b="1" u="sng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Lectures held by experts from UNU, the </a:t>
            </a:r>
          </a:p>
          <a:p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government, and industry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</a:t>
            </a:r>
            <a:r>
              <a:rPr lang="en-US" altLang="ja-JP" sz="1200" b="1" u="sng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ebate </a:t>
            </a:r>
            <a:r>
              <a:rPr lang="en-US" altLang="ja-JP" sz="1200" b="1" u="sng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eminar </a:t>
            </a:r>
            <a:r>
              <a:rPr lang="ja-JP" altLang="en-US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 credit</a:t>
            </a:r>
            <a:r>
              <a:rPr lang="ja-JP" altLang="en-US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1200" b="1" u="sng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debate with students and faculty from each </a:t>
            </a:r>
          </a:p>
          <a:p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program participant country</a:t>
            </a:r>
          </a:p>
          <a:p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Major Seminar I</a:t>
            </a:r>
            <a:r>
              <a:rPr lang="ja-JP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VI </a:t>
            </a:r>
            <a:r>
              <a:rPr lang="ja-JP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 credit each</a:t>
            </a:r>
            <a:r>
              <a:rPr lang="ja-JP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ja-JP" altLang="ja-JP" sz="1200" b="1" u="sng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Outdoor training at </a:t>
            </a:r>
            <a:r>
              <a:rPr lang="en-US" altLang="ja-JP" sz="1200" dirty="0" err="1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Shimoda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Marine Research </a:t>
            </a:r>
          </a:p>
          <a:p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Center and other locations</a:t>
            </a:r>
          </a:p>
          <a:p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Global Internship </a:t>
            </a:r>
            <a:r>
              <a:rPr lang="ja-JP" altLang="en-US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 credit each</a:t>
            </a:r>
            <a:r>
              <a:rPr lang="ja-JP" altLang="en-US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1200" b="1" u="sng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Internships at companies and research institutes</a:t>
            </a:r>
          </a:p>
          <a:p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focused on global challenges</a:t>
            </a:r>
          </a:p>
          <a:p>
            <a:r>
              <a:rPr lang="ja-JP" altLang="en-US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lang="ja-JP" altLang="en-US" sz="1200" u="sng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324795" y="3401788"/>
            <a:ext cx="1887166" cy="60327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72559" y="3437546"/>
            <a:ext cx="1839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/>
              </a:rPr>
              <a:t> </a:t>
            </a:r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Communication ability</a:t>
            </a:r>
          </a:p>
          <a:p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/>
              </a:rPr>
              <a:t> 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Understanding of  </a:t>
            </a:r>
          </a:p>
          <a:p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global challenges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702989" y="2052261"/>
            <a:ext cx="2853759" cy="30618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2801" y="1591360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Liberal arts courses </a:t>
            </a:r>
            <a:r>
              <a:rPr lang="ja-JP" altLang="en-US" sz="12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2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general foundation subjects</a:t>
            </a:r>
            <a:r>
              <a:rPr lang="ja-JP" altLang="en-US" sz="12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1200" u="sng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Art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Japanese language and culture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PE</a:t>
            </a:r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etc.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2801" y="2413336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Major subjects, foundation subjects for major</a:t>
            </a:r>
            <a:endParaRPr lang="en-US" altLang="ja-JP" sz="1200" u="sng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=&gt;Courses on 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health, environment etc. 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703345" y="2862221"/>
            <a:ext cx="2845389" cy="30618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36349" y="2098256"/>
            <a:ext cx="2271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Intercultural understanding</a:t>
            </a:r>
            <a:endParaRPr kumimoji="1"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692088" y="2897165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Expertise</a:t>
            </a:r>
            <a:endParaRPr kumimoji="1"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51652" y="758317"/>
            <a:ext cx="4119764" cy="286187"/>
          </a:xfrm>
          <a:prstGeom prst="roundRect">
            <a:avLst/>
          </a:prstGeom>
          <a:solidFill>
            <a:srgbClr val="33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9335" y="732133"/>
            <a:ext cx="296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Inbound </a:t>
            </a:r>
            <a:r>
              <a:rPr lang="ja-JP" altLang="en-US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 students per year)</a:t>
            </a:r>
            <a:endParaRPr lang="ja-JP" altLang="en-US" sz="16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7" name="右大かっこ 96"/>
          <p:cNvSpPr/>
          <p:nvPr/>
        </p:nvSpPr>
        <p:spPr>
          <a:xfrm>
            <a:off x="3613786" y="4157246"/>
            <a:ext cx="84289" cy="215207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71874" y="1084614"/>
            <a:ext cx="3408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From 7 fields at partner universities</a:t>
            </a:r>
            <a:endParaRPr lang="en-US" altLang="ja-JP" sz="1600" b="1" u="sng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>
          <a:xfrm>
            <a:off x="5634702" y="758317"/>
            <a:ext cx="3401793" cy="2861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62354" y="743087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Outbound </a:t>
            </a:r>
            <a:r>
              <a:rPr lang="ja-JP" altLang="en-US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25 students per year</a:t>
            </a:r>
            <a:r>
              <a:rPr lang="ja-JP" altLang="en-US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ja-JP" altLang="en-US" sz="16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71874" y="2976663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Special courses </a:t>
            </a:r>
            <a:r>
              <a:rPr lang="ja-JP" altLang="en-US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with ASEAN students</a:t>
            </a:r>
            <a:r>
              <a:rPr lang="ja-JP" altLang="en-US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1200" b="1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671170" y="4550584"/>
            <a:ext cx="3440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Global courses (by Global Commons)</a:t>
            </a:r>
            <a:endParaRPr lang="en-US" altLang="ja-JP" sz="1600" b="1" u="sng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47225" y="3861048"/>
            <a:ext cx="263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u="sng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Introduction to Global </a:t>
            </a:r>
            <a:r>
              <a:rPr lang="en-US" altLang="ja-JP" sz="1200" b="1" u="sng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Society</a:t>
            </a:r>
          </a:p>
          <a:p>
            <a:r>
              <a:rPr lang="en-US" altLang="ja-JP" sz="1200" b="1" u="sng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Debate Seminar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46421" y="4834968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Practical language </a:t>
            </a:r>
          </a:p>
          <a:p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Education courses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6627050" y="1409060"/>
            <a:ext cx="1697061" cy="30618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角丸四角形 101"/>
          <p:cNvSpPr/>
          <p:nvPr/>
        </p:nvSpPr>
        <p:spPr>
          <a:xfrm>
            <a:off x="6627050" y="1767373"/>
            <a:ext cx="1697061" cy="30618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角丸四角形 102"/>
          <p:cNvSpPr/>
          <p:nvPr/>
        </p:nvSpPr>
        <p:spPr>
          <a:xfrm>
            <a:off x="6627050" y="2328790"/>
            <a:ext cx="1697061" cy="4856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4464" y="206338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entury" panose="02040604050505020304" pitchFamily="18" charset="0"/>
                <a:ea typeface="HGPｺﾞｼｯｸE" panose="020B0900000000000000" pitchFamily="50" charset="-128"/>
              </a:rPr>
              <a:t>Internship</a:t>
            </a:r>
            <a:endParaRPr lang="en-US" altLang="ja-JP" sz="1200" b="1" dirty="0">
              <a:latin typeface="Century" panose="02040604050505020304" pitchFamily="18" charset="0"/>
              <a:ea typeface="HGPｺﾞｼｯｸE" panose="020B09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747225" y="1753562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Major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6650036" y="3296750"/>
            <a:ext cx="1697061" cy="596087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角丸四角形 104"/>
          <p:cNvSpPr/>
          <p:nvPr/>
        </p:nvSpPr>
        <p:spPr>
          <a:xfrm>
            <a:off x="7283833" y="4911146"/>
            <a:ext cx="1697061" cy="30618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36092" y="1446736"/>
            <a:ext cx="16979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Intercultural understanding</a:t>
            </a:r>
            <a:endParaRPr lang="ja-JP" altLang="en-US" sz="900" b="1" dirty="0">
              <a:latin typeface="Century" panose="02040604050505020304" pitchFamily="18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034593" y="1801770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Expertise</a:t>
            </a:r>
            <a:endParaRPr kumimoji="1"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692999" y="2385063"/>
            <a:ext cx="1551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Understanding </a:t>
            </a:r>
            <a:r>
              <a:rPr lang="en-US" altLang="ja-JP" sz="105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global 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challenges</a:t>
            </a:r>
            <a:endParaRPr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267818" y="4959974"/>
            <a:ext cx="1735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Communication ability</a:t>
            </a:r>
          </a:p>
        </p:txBody>
      </p:sp>
      <p:sp>
        <p:nvSpPr>
          <p:cNvPr id="110" name="星 16 109"/>
          <p:cNvSpPr/>
          <p:nvPr/>
        </p:nvSpPr>
        <p:spPr>
          <a:xfrm rot="20803929">
            <a:off x="4260706" y="5828980"/>
            <a:ext cx="1353143" cy="893616"/>
          </a:xfrm>
          <a:prstGeom prst="star16">
            <a:avLst>
              <a:gd name="adj" fmla="val 41383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452356" y="603087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Achieve in</a:t>
            </a:r>
          </a:p>
          <a:p>
            <a:pPr algn="ctr"/>
            <a:r>
              <a:rPr lang="en-US" altLang="ja-JP" sz="1400" b="1" dirty="0" smtClean="0">
                <a:solidFill>
                  <a:srgbClr val="000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ASEAN</a:t>
            </a:r>
            <a:endParaRPr lang="en-US" altLang="ja-JP" sz="1400" b="1" dirty="0">
              <a:solidFill>
                <a:srgbClr val="0000C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598956" y="3336577"/>
            <a:ext cx="1839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/>
              </a:rPr>
              <a:t> </a:t>
            </a:r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Communication ability</a:t>
            </a:r>
          </a:p>
          <a:p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/>
              </a:rPr>
              <a:t> 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Understanding of  </a:t>
            </a:r>
          </a:p>
          <a:p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global challenges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4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【作業中】世界展開2013_PPT\JPEG\P5_テキストなし（英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553"/>
            <a:ext cx="9143999" cy="68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6359" y="1974266"/>
            <a:ext cx="148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Briefing on life </a:t>
            </a:r>
          </a:p>
          <a:p>
            <a:pPr algn="ctr"/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Japan and at UT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1243" y="4797152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Motivating,</a:t>
            </a:r>
          </a:p>
          <a:p>
            <a:r>
              <a:rPr kumimoji="1"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Improving </a:t>
            </a:r>
          </a:p>
          <a:p>
            <a:r>
              <a:rPr kumimoji="1"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communication</a:t>
            </a: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27540" y="1057983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Japanese language and 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culture courses through  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distance learning</a:t>
            </a:r>
            <a:endParaRPr kumimoji="1" lang="ja-JP" altLang="en-US" sz="12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27540" y="1708772"/>
            <a:ext cx="178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Guidance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27540" y="25264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Short-term study in 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Japan, summer school</a:t>
            </a:r>
            <a:endParaRPr kumimoji="1" lang="ja-JP" altLang="en-US" sz="12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27540" y="303910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Preparing study plans based on UT courses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3920" y="92624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Presentations 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of research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done abroad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71999" y="1260686"/>
            <a:ext cx="154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Domestic 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support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71999" y="5535816"/>
            <a:ext cx="1549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Overseas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support</a:t>
            </a:r>
            <a:endParaRPr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overseas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offices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56042" y="1588464"/>
            <a:ext cx="222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Certificate of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completion conferral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87571" y="4504759"/>
            <a:ext cx="1787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lang="en-US" altLang="ja-JP" sz="11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Certificate of completion conferral</a:t>
            </a:r>
            <a:endParaRPr kumimoji="1" lang="en-US" altLang="ja-JP" sz="11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43920" y="2634169"/>
            <a:ext cx="178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Credit transfer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procedure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43920" y="3798293"/>
            <a:ext cx="178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Language check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3920" y="4091059"/>
            <a:ext cx="2028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Presentations of research done abroad</a:t>
            </a:r>
            <a:endParaRPr lang="en-US" altLang="ja-JP" sz="1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56042" y="5410905"/>
            <a:ext cx="230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Tutoring of inbound int’l students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40123" y="5877272"/>
            <a:ext cx="187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Coursework check, credit transfer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77564" y="2137682"/>
            <a:ext cx="2450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Pre-arrival stage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77564" y="4957463"/>
            <a:ext cx="249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Pre-travel (</a:t>
            </a:r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200" b="1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</a:t>
            </a:r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~2</a:t>
            </a:r>
            <a:r>
              <a:rPr lang="en-US" altLang="ja-JP" sz="1200" b="1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nd</a:t>
            </a:r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year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87215" y="214354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Study in Japan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60032" y="490367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Study abroad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61370" y="2183848"/>
            <a:ext cx="2131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Follow-up upon return</a:t>
            </a:r>
            <a:endParaRPr kumimoji="1"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61370" y="4903673"/>
            <a:ext cx="2131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Follow-up upon return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74146" y="5095961"/>
            <a:ext cx="1698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1400" b="1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rd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~4</a:t>
            </a:r>
            <a:r>
              <a:rPr lang="en-US" altLang="ja-JP" sz="1400" b="1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year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66608" y="5137046"/>
            <a:ext cx="1723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1400" b="1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nd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~3</a:t>
            </a:r>
            <a:r>
              <a:rPr lang="en-US" altLang="ja-JP" sz="1400" b="1" baseline="30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rd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year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27539" y="38226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Motivate freshmen to </a:t>
            </a:r>
          </a:p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study abroad</a:t>
            </a:r>
            <a:endParaRPr kumimoji="1" lang="en-US" altLang="ja-JP" sz="1400" b="1" u="sng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27539" y="4252154"/>
            <a:ext cx="2700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Summer programs abroad</a:t>
            </a:r>
            <a:endParaRPr kumimoji="1" lang="en-US" altLang="ja-JP" sz="1200" b="1" u="sng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27540" y="4458593"/>
            <a:ext cx="260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Education on life and safety abroad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27539" y="5261535"/>
            <a:ext cx="3159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Improve language proficiency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637256" y="5535162"/>
            <a:ext cx="27409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Collaborative study (lectures,  </a:t>
            </a:r>
          </a:p>
          <a:p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debates) with int’l students</a:t>
            </a:r>
            <a:endParaRPr kumimoji="1" lang="en-US" altLang="ja-JP" sz="1200" b="1" u="sng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585508" y="5994866"/>
            <a:ext cx="28444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◎</a:t>
            </a:r>
            <a:r>
              <a:rPr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Coursework confirmation,</a:t>
            </a:r>
          </a:p>
          <a:p>
            <a:r>
              <a:rPr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creation of study plans</a:t>
            </a:r>
            <a:endParaRPr kumimoji="1" lang="en-US" altLang="ja-JP" sz="1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39259" y="794513"/>
            <a:ext cx="369332" cy="7866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Inbound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39259" y="3591396"/>
            <a:ext cx="346249" cy="7992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sz="105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Outbound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0" y="-2292"/>
            <a:ext cx="9144000" cy="677108"/>
          </a:xfrm>
          <a:prstGeom prst="rect">
            <a:avLst/>
          </a:prstGeom>
          <a:solidFill>
            <a:srgbClr val="00808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  <a:p>
            <a:pPr algn="ctr"/>
            <a:r>
              <a:rPr lang="en-US" altLang="ja-JP" b="1" u="sng" dirty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charset="-128"/>
              </a:rPr>
              <a:t>Human Resource Development </a:t>
            </a:r>
            <a:r>
              <a:rPr lang="en-US" altLang="ja-JP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charset="-128"/>
              </a:rPr>
              <a:t>(Schedule)</a:t>
            </a:r>
            <a:endParaRPr lang="en-US" altLang="ja-JP" b="1" u="sng" dirty="0">
              <a:solidFill>
                <a:srgbClr val="FFFF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787812" y="-2292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kumimoji="1" lang="ja-JP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0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 descr="C:\Users\shimada.shoko.fa\Documents\背景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" y="-8546"/>
            <a:ext cx="9144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xtLst/>
        </p:spPr>
      </p:pic>
      <p:sp>
        <p:nvSpPr>
          <p:cNvPr id="3" name="片側の 2 つの角を丸めた四角形 2"/>
          <p:cNvSpPr/>
          <p:nvPr/>
        </p:nvSpPr>
        <p:spPr>
          <a:xfrm>
            <a:off x="179512" y="745172"/>
            <a:ext cx="4176463" cy="360040"/>
          </a:xfrm>
          <a:prstGeom prst="round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86486" y="1168674"/>
            <a:ext cx="4169489" cy="749358"/>
          </a:xfrm>
          <a:prstGeom prst="rect">
            <a:avLst/>
          </a:prstGeom>
          <a:solidFill>
            <a:srgbClr val="F5F9F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9511" y="2000762"/>
            <a:ext cx="4176464" cy="903384"/>
          </a:xfrm>
          <a:prstGeom prst="rect">
            <a:avLst/>
          </a:prstGeom>
          <a:solidFill>
            <a:srgbClr val="E6F0F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4209" y="1220425"/>
            <a:ext cx="412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Junior Year at Tsukuba 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Program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1995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JASSO,  inbound students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873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4209" y="750862"/>
            <a:ext cx="4112023" cy="3077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Undergrad. Study abroad programs (1 semester</a:t>
            </a:r>
            <a:r>
              <a:rPr lang="ja-JP" altLang="en-US" sz="14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4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)</a:t>
            </a:r>
            <a:endParaRPr lang="ja-JP" altLang="ja-JP" sz="1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79512" y="2980465"/>
            <a:ext cx="4176464" cy="990415"/>
          </a:xfrm>
          <a:prstGeom prst="rect">
            <a:avLst/>
          </a:prstGeom>
          <a:solidFill>
            <a:srgbClr val="CFE2F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9512" y="4067214"/>
            <a:ext cx="4176464" cy="1290242"/>
          </a:xfrm>
          <a:prstGeom prst="rect">
            <a:avLst/>
          </a:prstGeom>
          <a:solidFill>
            <a:srgbClr val="B6D3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79512" y="5445224"/>
            <a:ext cx="4176464" cy="1296144"/>
          </a:xfrm>
          <a:prstGeom prst="rect">
            <a:avLst/>
          </a:prstGeom>
          <a:solidFill>
            <a:srgbClr val="A1C7ED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片側の 2 つの角を丸めた四角形 27"/>
          <p:cNvSpPr/>
          <p:nvPr/>
        </p:nvSpPr>
        <p:spPr>
          <a:xfrm>
            <a:off x="4478597" y="745172"/>
            <a:ext cx="4485892" cy="360040"/>
          </a:xfrm>
          <a:prstGeom prst="round2Same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4209" y="2143712"/>
            <a:ext cx="412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Promotion of Int’l Student Admission through Undergraduate Degree Programs Taught in English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2009</a:t>
            </a:r>
            <a:r>
              <a:rPr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Ｇ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30 Program, inbound students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143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4209" y="3130820"/>
            <a:ext cx="4032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Brazilian Government Sponsored Scholarship Program </a:t>
            </a:r>
          </a:p>
          <a:p>
            <a:r>
              <a:rPr lang="ja-JP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“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Science without Borders </a:t>
            </a:r>
            <a:r>
              <a:rPr lang="en-US" altLang="ja-JP" sz="12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1200" b="1" dirty="0" err="1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Ciencia</a:t>
            </a:r>
            <a:r>
              <a:rPr lang="en-US" altLang="ja-JP" sz="12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 err="1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sem</a:t>
            </a:r>
            <a:r>
              <a:rPr lang="en-US" altLang="ja-JP" sz="12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 </a:t>
            </a:r>
            <a:r>
              <a:rPr lang="en-US" altLang="ja-JP" sz="1200" b="1" dirty="0" err="1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Fronteiras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)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”」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2013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inbound students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9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4208" y="4378974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International Student Exchange Program for Sustainable Development of </a:t>
            </a:r>
            <a:r>
              <a:rPr lang="en-US" altLang="ja-JP" sz="1200" b="1" dirty="0" err="1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Bioresources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in Indochina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2011, JASSO , JENESYS Program, inbound students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12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4208" y="5677797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School of Life and Environmental 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Sciences Student Exchange Program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2011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JASSO,</a:t>
            </a:r>
            <a:r>
              <a:rPr lang="ja-JP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inbound students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35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489376" y="1168674"/>
            <a:ext cx="4474132" cy="749358"/>
          </a:xfrm>
          <a:prstGeom prst="rect">
            <a:avLst/>
          </a:prstGeom>
          <a:solidFill>
            <a:srgbClr val="FFFBF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482870" y="2000762"/>
            <a:ext cx="4481617" cy="903384"/>
          </a:xfrm>
          <a:prstGeom prst="rect">
            <a:avLst/>
          </a:prstGeom>
          <a:solidFill>
            <a:srgbClr val="FDF1E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482870" y="2980465"/>
            <a:ext cx="4481617" cy="707960"/>
          </a:xfrm>
          <a:prstGeom prst="rect">
            <a:avLst/>
          </a:prstGeom>
          <a:solidFill>
            <a:srgbClr val="FDEAD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482870" y="3773214"/>
            <a:ext cx="4481617" cy="639277"/>
          </a:xfrm>
          <a:prstGeom prst="rect">
            <a:avLst/>
          </a:prstGeom>
          <a:solidFill>
            <a:srgbClr val="FCE0C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482870" y="4490762"/>
            <a:ext cx="4481617" cy="792088"/>
          </a:xfrm>
          <a:prstGeom prst="rect">
            <a:avLst/>
          </a:prstGeom>
          <a:solidFill>
            <a:srgbClr val="FCD8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455780" y="750862"/>
            <a:ext cx="42851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sz="15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Motivating short-term programs (1month or less)</a:t>
            </a:r>
            <a:endParaRPr lang="ja-JP" altLang="ja-JP" sz="15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656" y="-8545"/>
            <a:ext cx="9146252" cy="677108"/>
          </a:xfrm>
          <a:prstGeom prst="rect">
            <a:avLst/>
          </a:prstGeom>
          <a:solidFill>
            <a:srgbClr val="007E7B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  <a:p>
            <a:pPr algn="ctr"/>
            <a:r>
              <a:rPr lang="en-US" altLang="ja-JP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Previous accomplishments in student exchange</a:t>
            </a:r>
            <a:endParaRPr lang="en-US" altLang="ja-JP" b="1" u="sng" dirty="0" smtClean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02232" y="1220425"/>
            <a:ext cx="416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Internship program for Agriculture &amp; Environment 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2007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JASSO, bilateral, participant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340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ja-JP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586944" y="2221621"/>
            <a:ext cx="429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 err="1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Bioresource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Science Student Forum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2011, inbound exchange, participants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ja-JP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602233" y="3082999"/>
            <a:ext cx="440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Overseas Graduation Research Presentation for </a:t>
            </a:r>
            <a:r>
              <a:rPr lang="en-US" altLang="ja-JP" sz="1200" b="1" dirty="0" err="1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Bioresource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Science Students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r>
              <a:rPr lang="ja-JP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2012, outbound, participants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602231" y="3853899"/>
            <a:ext cx="434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 err="1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AsOBiNet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Asia Oceania Biology student Network</a:t>
            </a:r>
            <a:r>
              <a:rPr lang="ja-JP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2007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bilateral, participants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107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602233" y="4563640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2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Cosmos Chat Cafe, City Chat Cafe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1200" b="1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2009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nt’l exchange, </a:t>
            </a:r>
            <a:r>
              <a:rPr lang="en-US" altLang="ja-JP" sz="12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</a:t>
            </a:r>
            <a:r>
              <a:rPr lang="en-US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articipants</a:t>
            </a:r>
            <a:r>
              <a:rPr lang="ja-JP" altLang="en-US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approx.300</a:t>
            </a:r>
            <a:r>
              <a:rPr lang="ja-JP" altLang="ja-JP" sz="12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b="1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787812" y="47500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kumimoji="1" lang="ja-JP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489376" y="5374548"/>
            <a:ext cx="4474131" cy="13668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\\un-fs01\国際企画課\04 【グローバル30】\H25 新規公募事業\ヒアリング審査\留学生グラフ-（英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454" y="5445224"/>
            <a:ext cx="4484115" cy="117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8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C:\Users\shimada.shoko.fa\Documents\背景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2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-4890" y="-36417"/>
            <a:ext cx="9147422" cy="677108"/>
          </a:xfrm>
          <a:prstGeom prst="rect">
            <a:avLst/>
          </a:prstGeom>
          <a:solidFill>
            <a:srgbClr val="007E7B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  <a:p>
            <a:pPr algn="ctr"/>
            <a:r>
              <a:rPr lang="en-US" altLang="ja-JP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SEAMEO and Educational Development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82924" y="0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Arial Black" pitchFamily="34" charset="0"/>
              </a:rPr>
              <a:t>7</a:t>
            </a:r>
            <a:endParaRPr kumimoji="1" lang="ja-JP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4824" y="733653"/>
            <a:ext cx="3699852" cy="14268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228342" y="2479042"/>
            <a:ext cx="3726333" cy="1171690"/>
          </a:xfrm>
          <a:prstGeom prst="roundRect">
            <a:avLst>
              <a:gd name="adj" fmla="val 8159"/>
            </a:avLst>
          </a:prstGeom>
          <a:solidFill>
            <a:srgbClr val="FFFFC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200" dirty="0" smtClean="0">
              <a:solidFill>
                <a:srgbClr val="00206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0723" y="2517548"/>
            <a:ext cx="385361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Joint research with SEAMEO</a:t>
            </a:r>
            <a:endParaRPr lang="en-US" altLang="ja-JP" sz="1400" b="1" u="sng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marL="171450" indent="-171450">
              <a:buFontTx/>
              <a:buChar char="-"/>
            </a:pP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accepted long-term researcher from SEAMEO-RIHED</a:t>
            </a:r>
            <a:endParaRPr lang="en-US" altLang="ja-JP" sz="1100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marL="285750" indent="-285750">
              <a:buFontTx/>
              <a:buChar char="-"/>
            </a:pP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participation to the SEAMEO Centre Directors Meeting</a:t>
            </a:r>
          </a:p>
          <a:p>
            <a:pPr marL="285750" indent="-285750">
              <a:buFontTx/>
              <a:buChar char="-"/>
            </a:pPr>
            <a:r>
              <a: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j</a:t>
            </a:r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oint research and int’l conferences on globalization of higher education with SEAMEO-RIHED</a:t>
            </a:r>
            <a:endParaRPr lang="en-US" altLang="ja-JP" sz="1200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1427" y="790523"/>
            <a:ext cx="3734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CRICED is</a:t>
            </a:r>
            <a:endParaRPr lang="en-US" altLang="ja-JP" sz="14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he </a:t>
            </a:r>
            <a:r>
              <a:rPr lang="en-US" altLang="ja-JP" sz="14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only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SEAMEO partner in Japan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1400" b="1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d</a:t>
            </a:r>
            <a:r>
              <a:rPr lang="en-US" altLang="ja-JP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eveloping 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best practice </a:t>
            </a:r>
            <a:r>
              <a:rPr lang="en-US" altLang="ja-JP" sz="14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approaches among other AIMS program universities </a:t>
            </a:r>
            <a:endParaRPr lang="en-US" altLang="ja-JP" sz="1400" b="1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14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j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ointly organizing </a:t>
            </a:r>
            <a:r>
              <a:rPr lang="en-US" altLang="ja-JP" sz="14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nt’l </a:t>
            </a:r>
            <a:r>
              <a:rPr lang="en-US" altLang="ja-JP" sz="1400" b="1" dirty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ymposia on Educational Development with SEAMEO </a:t>
            </a:r>
            <a:endParaRPr lang="en-US" altLang="ja-JP" sz="1400" b="1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 rot="402875">
            <a:off x="1962561" y="2900719"/>
            <a:ext cx="4826603" cy="3200484"/>
            <a:chOff x="2619341" y="2592759"/>
            <a:chExt cx="4826603" cy="3200484"/>
          </a:xfrm>
        </p:grpSpPr>
        <p:sp>
          <p:nvSpPr>
            <p:cNvPr id="29" name="下矢印 28"/>
            <p:cNvSpPr/>
            <p:nvPr/>
          </p:nvSpPr>
          <p:spPr>
            <a:xfrm rot="14394998">
              <a:off x="2655345" y="5253183"/>
              <a:ext cx="504056" cy="576064"/>
            </a:xfrm>
            <a:prstGeom prst="down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0" name="下矢印 29"/>
            <p:cNvSpPr/>
            <p:nvPr/>
          </p:nvSpPr>
          <p:spPr>
            <a:xfrm rot="14394998">
              <a:off x="4049278" y="4411610"/>
              <a:ext cx="504056" cy="576064"/>
            </a:xfrm>
            <a:prstGeom prst="down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2" name="下矢印 31"/>
            <p:cNvSpPr/>
            <p:nvPr/>
          </p:nvSpPr>
          <p:spPr>
            <a:xfrm rot="14394998">
              <a:off x="6905884" y="2556755"/>
              <a:ext cx="504056" cy="576064"/>
            </a:xfrm>
            <a:prstGeom prst="down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1" name="下矢印 30"/>
            <p:cNvSpPr/>
            <p:nvPr/>
          </p:nvSpPr>
          <p:spPr>
            <a:xfrm rot="14394998">
              <a:off x="5506712" y="3452472"/>
              <a:ext cx="504056" cy="576064"/>
            </a:xfrm>
            <a:prstGeom prst="downArrow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37" name="角丸四角形 36"/>
          <p:cNvSpPr/>
          <p:nvPr/>
        </p:nvSpPr>
        <p:spPr>
          <a:xfrm>
            <a:off x="5488105" y="3725578"/>
            <a:ext cx="2780516" cy="461665"/>
          </a:xfrm>
          <a:prstGeom prst="roundRect">
            <a:avLst/>
          </a:prstGeom>
          <a:solidFill>
            <a:srgbClr val="CFD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923928" y="4437112"/>
            <a:ext cx="2920902" cy="461665"/>
          </a:xfrm>
          <a:prstGeom prst="roundRect">
            <a:avLst/>
          </a:prstGeom>
          <a:solidFill>
            <a:srgbClr val="B5CC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C:\Users\shimada.shoko.fa\Pictures\seameo2_kai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342" y="780364"/>
            <a:ext cx="4342960" cy="1737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1" name="角丸四角形 40"/>
          <p:cNvSpPr/>
          <p:nvPr/>
        </p:nvSpPr>
        <p:spPr>
          <a:xfrm>
            <a:off x="2495124" y="5256426"/>
            <a:ext cx="3156435" cy="461665"/>
          </a:xfrm>
          <a:prstGeom prst="roundRect">
            <a:avLst/>
          </a:prstGeom>
          <a:solidFill>
            <a:srgbClr val="91B44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744214" y="6021288"/>
            <a:ext cx="3185996" cy="461665"/>
          </a:xfrm>
          <a:prstGeom prst="roundRect">
            <a:avLst/>
          </a:prstGeom>
          <a:solidFill>
            <a:srgbClr val="81A0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54675" y="4445968"/>
            <a:ext cx="297469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1000" baseline="30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rd</a:t>
            </a: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UT</a:t>
            </a:r>
            <a:r>
              <a: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CRICED-SEAMEO International Symposium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Theme </a:t>
            </a:r>
            <a:r>
              <a:rPr kumimoji="1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kumimoji="1" lang="en-US" altLang="ja-JP" sz="11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Formulation of evaluation standards</a:t>
            </a:r>
            <a:r>
              <a:rPr kumimoji="1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kumimoji="1" lang="en-US" altLang="ja-JP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495125" y="5263466"/>
            <a:ext cx="32184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1100" baseline="30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nd</a:t>
            </a: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UT</a:t>
            </a:r>
            <a:r>
              <a:rPr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CRICED-SEAMEO International Symposium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Theme </a:t>
            </a:r>
            <a:r>
              <a:rPr kumimoji="1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1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AIMS </a:t>
            </a:r>
            <a:r>
              <a:rPr lang="en-US" altLang="ja-JP" sz="1100" dirty="0" err="1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Programme</a:t>
            </a:r>
            <a:r>
              <a:rPr lang="en-US" altLang="ja-JP" sz="11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in practice</a:t>
            </a:r>
            <a:r>
              <a:rPr kumimoji="1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kumimoji="1" lang="en-US" altLang="ja-JP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52921" y="5968021"/>
            <a:ext cx="335142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100" baseline="30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st</a:t>
            </a: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U</a:t>
            </a: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T, </a:t>
            </a:r>
            <a:r>
              <a:rPr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CRICED-SEAMEO </a:t>
            </a:r>
            <a:r>
              <a:rPr lang="en-US" altLang="ja-JP" sz="11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International Symposium</a:t>
            </a:r>
            <a:endParaRPr kumimoji="1" lang="en-US" altLang="ja-JP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Theme </a:t>
            </a:r>
            <a:r>
              <a:rPr kumimoji="1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kumimoji="1" lang="en-US" altLang="ja-JP" sz="11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Necessity,</a:t>
            </a:r>
            <a:r>
              <a:rPr kumimoji="1" lang="en-US" altLang="ja-JP" sz="11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Concepts,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Vision for Mobility Programs</a:t>
            </a:r>
            <a:r>
              <a:rPr kumimoji="1" lang="ja-JP" alt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kumimoji="1" lang="en-US" altLang="ja-JP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660183" y="5488274"/>
            <a:ext cx="1296608" cy="12966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281067" y="5488274"/>
            <a:ext cx="1296608" cy="12966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942702" y="4293398"/>
            <a:ext cx="1296608" cy="12966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018872" y="4503117"/>
            <a:ext cx="1117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Spreading 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research </a:t>
            </a:r>
          </a:p>
          <a:p>
            <a:pPr algn="ctr"/>
            <a:r>
              <a:rPr kumimoji="1" lang="en-US" altLang="ja-JP" sz="1600" b="1" dirty="0" smtClean="0">
                <a:solidFill>
                  <a:schemeClr val="tx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results</a:t>
            </a:r>
            <a:endParaRPr lang="en-US" altLang="ja-JP" sz="1600" b="1" dirty="0" smtClean="0">
              <a:solidFill>
                <a:schemeClr val="tx2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96023" y="5874968"/>
            <a:ext cx="1266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Contribute to </a:t>
            </a:r>
          </a:p>
          <a:p>
            <a:pPr algn="ctr"/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ACTFA</a:t>
            </a:r>
            <a:endParaRPr lang="en-US" altLang="ja-JP" sz="1400" b="1" dirty="0">
              <a:solidFill>
                <a:schemeClr val="tx2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96593" y="5874968"/>
            <a:ext cx="14237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Expand the</a:t>
            </a:r>
          </a:p>
          <a:p>
            <a:pPr algn="ctr"/>
            <a:r>
              <a:rPr lang="en-US" altLang="ja-JP" sz="1300" b="1" dirty="0" smtClean="0">
                <a:solidFill>
                  <a:schemeClr val="tx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AIMS </a:t>
            </a:r>
            <a:r>
              <a:rPr lang="en-US" altLang="ja-JP" sz="1300" b="1" dirty="0" err="1" smtClean="0">
                <a:solidFill>
                  <a:schemeClr val="tx2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Programme</a:t>
            </a:r>
            <a:endParaRPr lang="en-US" altLang="ja-JP" sz="1300" b="1" dirty="0">
              <a:solidFill>
                <a:schemeClr val="tx2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 rot="405549">
            <a:off x="386216" y="2133654"/>
            <a:ext cx="7556091" cy="3828911"/>
            <a:chOff x="999436" y="1933076"/>
            <a:chExt cx="7556091" cy="3828911"/>
          </a:xfrm>
        </p:grpSpPr>
        <p:sp>
          <p:nvSpPr>
            <p:cNvPr id="5" name="ホームベース 4"/>
            <p:cNvSpPr/>
            <p:nvPr/>
          </p:nvSpPr>
          <p:spPr>
            <a:xfrm rot="19662449">
              <a:off x="999436" y="5069913"/>
              <a:ext cx="1959893" cy="692074"/>
            </a:xfrm>
            <a:prstGeom prst="homePlate">
              <a:avLst/>
            </a:prstGeom>
            <a:solidFill>
              <a:srgbClr val="2457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Japan in AIMS</a:t>
              </a:r>
              <a:endParaRPr kumimoji="1" lang="ja-JP" altLang="en-US" sz="16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7" name="山形 6"/>
            <p:cNvSpPr/>
            <p:nvPr/>
          </p:nvSpPr>
          <p:spPr>
            <a:xfrm rot="19662449">
              <a:off x="5340463" y="1933076"/>
              <a:ext cx="3215064" cy="682583"/>
            </a:xfrm>
            <a:prstGeom prst="chevron">
              <a:avLst/>
            </a:prstGeom>
            <a:solidFill>
              <a:srgbClr val="EDF2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Program improvement and expansion</a:t>
              </a:r>
              <a:endParaRPr lang="ja-JP" altLang="en-US" sz="16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6" name="山形 5"/>
            <p:cNvSpPr/>
            <p:nvPr/>
          </p:nvSpPr>
          <p:spPr>
            <a:xfrm rot="19662449">
              <a:off x="2333563" y="3670451"/>
              <a:ext cx="3731466" cy="684242"/>
            </a:xfrm>
            <a:prstGeom prst="chevron">
              <a:avLst/>
            </a:prstGeom>
            <a:solidFill>
              <a:srgbClr val="A1C1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500" b="1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Creating best practice approaches</a:t>
              </a:r>
            </a:p>
            <a:p>
              <a:pPr algn="ctr"/>
              <a:r>
                <a:rPr lang="en-US" altLang="ja-JP" sz="1400" b="1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Developing indicators for improved evaluation</a:t>
              </a:r>
              <a:endParaRPr lang="ja-JP" altLang="en-US" sz="16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4101" name="Picture 5" descr="C:\Users\shimada.shoko.fa\Documents\images\やじるし０_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10208">
            <a:off x="7426755" y="3836920"/>
            <a:ext cx="2466726" cy="12371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6987405" y="2962415"/>
            <a:ext cx="2116665" cy="586184"/>
          </a:xfrm>
          <a:prstGeom prst="roundRect">
            <a:avLst/>
          </a:prstGeom>
          <a:solidFill>
            <a:srgbClr val="F0F5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987405" y="2986906"/>
            <a:ext cx="210738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5</a:t>
            </a:r>
            <a:r>
              <a:rPr lang="en-US" altLang="ja-JP" sz="1000" baseline="30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th</a:t>
            </a: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UT</a:t>
            </a:r>
            <a:r>
              <a: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CRICED-SEAMEO </a:t>
            </a: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Int’l Symposium, </a:t>
            </a:r>
            <a:r>
              <a:rPr lang="en-US" altLang="ja-JP" sz="1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Theme </a:t>
            </a:r>
            <a:r>
              <a:rPr lang="ja-JP" altLang="en-US" sz="9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kumimoji="1" lang="en-US" altLang="ja-JP" sz="9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Expansion Strategy and University Association</a:t>
            </a:r>
            <a:r>
              <a:rPr kumimoji="1" lang="ja-JP" alt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kumimoji="1" lang="en-US" altLang="ja-JP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04342" y="2510952"/>
            <a:ext cx="1547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UT at SEAMEO meeting</a:t>
            </a:r>
            <a:endParaRPr kumimoji="1" lang="ja-JP" altLang="en-US" sz="1050" dirty="0"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下矢印 45"/>
          <p:cNvSpPr/>
          <p:nvPr/>
        </p:nvSpPr>
        <p:spPr>
          <a:xfrm>
            <a:off x="7591006" y="1066979"/>
            <a:ext cx="117571" cy="18461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71013" y="3754314"/>
            <a:ext cx="2768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4</a:t>
            </a:r>
            <a:r>
              <a:rPr lang="en-US" altLang="ja-JP" sz="1000" baseline="30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th</a:t>
            </a: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UT</a:t>
            </a:r>
            <a:r>
              <a: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, CRICED-SEAMEO </a:t>
            </a: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Int’l </a:t>
            </a:r>
            <a:r>
              <a: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Symposium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Theme </a:t>
            </a:r>
            <a:r>
              <a:rPr kumimoji="1" lang="ja-JP" alt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「</a:t>
            </a:r>
            <a:r>
              <a:rPr kumimoji="1" lang="en-US" altLang="ja-JP" sz="1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AIMS </a:t>
            </a:r>
            <a:r>
              <a:rPr kumimoji="1" lang="en-US" altLang="ja-JP" sz="100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Programme</a:t>
            </a:r>
            <a:r>
              <a:rPr kumimoji="1" lang="en-US" altLang="ja-JP" sz="1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 Expansion Strategy</a:t>
            </a:r>
            <a:r>
              <a:rPr kumimoji="1" lang="ja-JP" alt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50" charset="-128"/>
              </a:rPr>
              <a:t>」</a:t>
            </a:r>
            <a:endParaRPr kumimoji="1" lang="en-US" altLang="ja-JP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GPｺﾞｼｯｸE" panose="020B0900000000000000" pitchFamily="50" charset="-128"/>
              <a:ea typeface="HGPｺﾞｼｯｸE" panose="020B09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C:\Users\shimada.shoko.fa\Documents\背景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2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角丸四角形 47"/>
          <p:cNvSpPr/>
          <p:nvPr/>
        </p:nvSpPr>
        <p:spPr>
          <a:xfrm>
            <a:off x="6066178" y="1984352"/>
            <a:ext cx="2919581" cy="2721121"/>
          </a:xfrm>
          <a:prstGeom prst="roundRect">
            <a:avLst>
              <a:gd name="adj" fmla="val 47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189945" y="2148040"/>
            <a:ext cx="2919581" cy="2557434"/>
          </a:xfrm>
          <a:prstGeom prst="roundRect">
            <a:avLst>
              <a:gd name="adj" fmla="val 47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-21582" y="-4222"/>
            <a:ext cx="9178643" cy="769693"/>
          </a:xfrm>
          <a:prstGeom prst="rect">
            <a:avLst/>
          </a:prstGeom>
          <a:solidFill>
            <a:srgbClr val="007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50616"/>
            <a:ext cx="91827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  <a:p>
            <a:pPr algn="ctr"/>
            <a:r>
              <a:rPr lang="en-US" altLang="ja-JP" b="1" u="sng" dirty="0" smtClean="0">
                <a:solidFill>
                  <a:srgbClr val="FFFF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Expected outcome of set objectives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34433" y="-10940"/>
            <a:ext cx="35618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Arial Black" pitchFamily="34" charset="0"/>
              </a:rPr>
              <a:t>8</a:t>
            </a:r>
            <a:endParaRPr kumimoji="1" lang="ja-JP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72427" y="2466892"/>
            <a:ext cx="2534603" cy="815753"/>
          </a:xfrm>
          <a:prstGeom prst="roundRect">
            <a:avLst/>
          </a:prstGeom>
          <a:solidFill>
            <a:srgbClr val="FF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06677" y="2507010"/>
            <a:ext cx="2925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Employment at </a:t>
            </a:r>
          </a:p>
          <a:p>
            <a:pPr algn="ctr"/>
            <a:r>
              <a:rPr lang="en-US" altLang="ja-JP" sz="20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global companies</a:t>
            </a:r>
            <a:endParaRPr lang="en-US" altLang="ja-JP" sz="2000" b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6203539" y="3456693"/>
            <a:ext cx="2604132" cy="1103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203538" y="3537614"/>
            <a:ext cx="2604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AIMS </a:t>
            </a:r>
            <a:r>
              <a:rPr lang="en-US" altLang="ja-JP" b="1" dirty="0" err="1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Programme</a:t>
            </a:r>
            <a:r>
              <a:rPr lang="en-US" altLang="ja-JP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expansion by joint research with SEAMEO</a:t>
            </a:r>
            <a:endParaRPr lang="en-US" altLang="ja-JP" b="1" dirty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208000" y="2466892"/>
            <a:ext cx="2604132" cy="8547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203539" y="2514610"/>
            <a:ext cx="2604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Joint program implementation with other domestic universities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372427" y="3438473"/>
            <a:ext cx="2555563" cy="11216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72426" y="3456693"/>
            <a:ext cx="2534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Global leaders at </a:t>
            </a:r>
          </a:p>
          <a:p>
            <a:pPr algn="ctr"/>
            <a:r>
              <a:rPr lang="en-US" altLang="ja-JP" sz="20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UN organizations </a:t>
            </a:r>
          </a:p>
          <a:p>
            <a:pPr algn="ctr"/>
            <a:r>
              <a:rPr lang="en-US" altLang="ja-JP" sz="20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and int’l NGOs</a:t>
            </a:r>
            <a:endParaRPr lang="en-US" altLang="ja-JP" sz="2000" b="1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644136" y="4849085"/>
            <a:ext cx="2818745" cy="8841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627784" y="4902401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ASEAN-Japan </a:t>
            </a:r>
            <a:r>
              <a:rPr lang="en-US" altLang="ja-JP" sz="20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Young Professionals Network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808040" y="-1251520"/>
            <a:ext cx="5553584" cy="6060303"/>
            <a:chOff x="1808040" y="-1191143"/>
            <a:chExt cx="5553584" cy="60603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7" name="円弧 36"/>
            <p:cNvSpPr/>
            <p:nvPr/>
          </p:nvSpPr>
          <p:spPr>
            <a:xfrm>
              <a:off x="1947563" y="293124"/>
              <a:ext cx="2591565" cy="2664296"/>
            </a:xfrm>
            <a:prstGeom prst="arc">
              <a:avLst>
                <a:gd name="adj1" fmla="val 379030"/>
                <a:gd name="adj2" fmla="val 5662075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弧 37"/>
            <p:cNvSpPr/>
            <p:nvPr/>
          </p:nvSpPr>
          <p:spPr>
            <a:xfrm flipH="1">
              <a:off x="4573511" y="293124"/>
              <a:ext cx="2591565" cy="2664296"/>
            </a:xfrm>
            <a:prstGeom prst="arc">
              <a:avLst>
                <a:gd name="adj1" fmla="val 379030"/>
                <a:gd name="adj2" fmla="val 5742231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弧 38"/>
            <p:cNvSpPr/>
            <p:nvPr/>
          </p:nvSpPr>
          <p:spPr>
            <a:xfrm>
              <a:off x="1808040" y="-1191142"/>
              <a:ext cx="2736305" cy="5199532"/>
            </a:xfrm>
            <a:prstGeom prst="arc">
              <a:avLst>
                <a:gd name="adj1" fmla="val 379030"/>
                <a:gd name="adj2" fmla="val 5478987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弧 39"/>
            <p:cNvSpPr/>
            <p:nvPr/>
          </p:nvSpPr>
          <p:spPr>
            <a:xfrm flipH="1">
              <a:off x="4564318" y="-1191143"/>
              <a:ext cx="2797306" cy="5199533"/>
            </a:xfrm>
            <a:prstGeom prst="arc">
              <a:avLst>
                <a:gd name="adj1" fmla="val 379030"/>
                <a:gd name="adj2" fmla="val 5478987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4558917" y="1505240"/>
              <a:ext cx="0" cy="3363920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角丸四角形 41"/>
          <p:cNvSpPr/>
          <p:nvPr/>
        </p:nvSpPr>
        <p:spPr>
          <a:xfrm>
            <a:off x="2464360" y="843038"/>
            <a:ext cx="4258036" cy="1008112"/>
          </a:xfrm>
          <a:prstGeom prst="roundRect">
            <a:avLst/>
          </a:prstGeom>
          <a:solidFill>
            <a:srgbClr val="00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2380443" y="934096"/>
            <a:ext cx="4411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Trans-ASEAN Global Agenda Education Program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9946" y="1963372"/>
            <a:ext cx="291958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Human resource development</a:t>
            </a:r>
            <a:endParaRPr kumimoji="1" lang="ja-JP" altLang="en-US" sz="16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63537" y="1963372"/>
            <a:ext cx="2922222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Dissemination of results</a:t>
            </a:r>
            <a:endParaRPr kumimoji="1" lang="ja-JP" altLang="en-US" sz="20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フローチャート : 代替処理 6"/>
          <p:cNvSpPr/>
          <p:nvPr/>
        </p:nvSpPr>
        <p:spPr>
          <a:xfrm>
            <a:off x="1331640" y="6092246"/>
            <a:ext cx="6696743" cy="63936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48130" y="6083536"/>
            <a:ext cx="6591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Global expansion of ASEAN success</a:t>
            </a:r>
            <a:endParaRPr lang="ja-JP" altLang="en-US" sz="32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6063537" y="4849085"/>
            <a:ext cx="2896499" cy="1126922"/>
          </a:xfrm>
          <a:prstGeom prst="roundRect">
            <a:avLst>
              <a:gd name="adj" fmla="val 1162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126801" y="4950881"/>
            <a:ext cx="2785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Contribution to </a:t>
            </a:r>
            <a:r>
              <a:rPr lang="en-US" altLang="ja-JP" sz="20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ACTFA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14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cademic </a:t>
            </a:r>
            <a:r>
              <a:rPr lang="en-US" altLang="ja-JP" sz="14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redit </a:t>
            </a:r>
          </a:p>
          <a:p>
            <a:pPr algn="ctr"/>
            <a:r>
              <a:rPr lang="en-US" altLang="ja-JP" sz="14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ransfer </a:t>
            </a:r>
            <a:r>
              <a:rPr lang="en-US" altLang="ja-JP" sz="14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ramework for </a:t>
            </a:r>
            <a:r>
              <a:rPr lang="en-US" altLang="ja-JP" sz="1400" b="1" u="sng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A</a:t>
            </a:r>
            <a:r>
              <a:rPr lang="en-US" altLang="ja-JP" sz="1400" b="1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sia) </a:t>
            </a:r>
          </a:p>
        </p:txBody>
      </p:sp>
      <p:pic>
        <p:nvPicPr>
          <p:cNvPr id="1026" name="Picture 2" descr="C:\Users\shimada.shoko.fa\Documents\images\パワポ素材→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37100">
            <a:off x="5108392" y="4392751"/>
            <a:ext cx="1794848" cy="101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61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YPE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TYPE_A</Template>
  <TotalTime>5300</TotalTime>
  <Words>1365</Words>
  <Application>Microsoft Office PowerPoint</Application>
  <PresentationFormat>On-screen Show (4:3)</PresentationFormat>
  <Paragraphs>393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TYPE_A</vt:lpstr>
      <vt:lpstr>アセアン横断型グローバル課題 挑戦的教育プログラム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筑波大学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アセアン横断型グローバル課題 挑戦的教育プログラム  Trans-ASEAN Global Agenda  Education Program  筑　波　大　学</dc:title>
  <dc:creator>Microsoft アカウント</dc:creator>
  <cp:lastModifiedBy>Owner</cp:lastModifiedBy>
  <cp:revision>545</cp:revision>
  <cp:lastPrinted>2014-02-20T03:08:30Z</cp:lastPrinted>
  <dcterms:created xsi:type="dcterms:W3CDTF">2013-08-19T09:00:29Z</dcterms:created>
  <dcterms:modified xsi:type="dcterms:W3CDTF">2014-02-21T02:17:42Z</dcterms:modified>
</cp:coreProperties>
</file>